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8" r:id="rId2"/>
    <p:sldId id="256" r:id="rId3"/>
    <p:sldId id="257" r:id="rId4"/>
    <p:sldId id="261" r:id="rId5"/>
    <p:sldId id="263" r:id="rId6"/>
    <p:sldId id="270" r:id="rId7"/>
    <p:sldId id="260" r:id="rId8"/>
    <p:sldId id="271" r:id="rId9"/>
    <p:sldId id="272" r:id="rId10"/>
    <p:sldId id="266" r:id="rId11"/>
    <p:sldId id="267" r:id="rId12"/>
    <p:sldId id="269" r:id="rId13"/>
    <p:sldId id="268" r:id="rId14"/>
    <p:sldId id="265" r:id="rId15"/>
    <p:sldId id="275" r:id="rId16"/>
    <p:sldId id="274" r:id="rId17"/>
    <p:sldId id="273" r:id="rId18"/>
    <p:sldId id="279" r:id="rId19"/>
    <p:sldId id="302" r:id="rId20"/>
    <p:sldId id="285" r:id="rId21"/>
    <p:sldId id="281" r:id="rId22"/>
    <p:sldId id="300" r:id="rId23"/>
    <p:sldId id="280" r:id="rId24"/>
    <p:sldId id="286" r:id="rId25"/>
    <p:sldId id="290" r:id="rId26"/>
    <p:sldId id="291" r:id="rId27"/>
    <p:sldId id="289" r:id="rId28"/>
    <p:sldId id="293" r:id="rId29"/>
    <p:sldId id="295" r:id="rId30"/>
    <p:sldId id="296" r:id="rId31"/>
    <p:sldId id="297" r:id="rId32"/>
    <p:sldId id="301" r:id="rId33"/>
    <p:sldId id="304" r:id="rId34"/>
    <p:sldId id="298" r:id="rId35"/>
    <p:sldId id="3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Wolkowitz" initials="AW" lastIdx="2" clrIdx="0">
    <p:extLst>
      <p:ext uri="{19B8F6BF-5375-455C-9EA6-DF929625EA0E}">
        <p15:presenceInfo xmlns:p15="http://schemas.microsoft.com/office/powerpoint/2012/main" userId="Amanda Wolkowi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277"/>
    <a:srgbClr val="304DA2"/>
    <a:srgbClr val="F278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79592" autoAdjust="0"/>
  </p:normalViewPr>
  <p:slideViewPr>
    <p:cSldViewPr snapToGrid="0" snapToObjects="1">
      <p:cViewPr varScale="1">
        <p:scale>
          <a:sx n="54" d="100"/>
          <a:sy n="54" d="100"/>
        </p:scale>
        <p:origin x="12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D8582-2213-A449-A029-33E467667AF1}" type="datetimeFigureOut">
              <a:rPr lang="en-US" smtClean="0"/>
              <a:t>10/26/2018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7CADD-9D5B-4445-8F31-1B9ED4C73F60}" type="slidenum">
              <a:rPr lang="en-US" smtClean="0"/>
              <a:t>‹#›</a:t>
            </a:fld>
            <a:endParaRPr lang="en-US"/>
          </a:p>
        </p:txBody>
      </p:sp>
    </p:spTree>
    <p:extLst>
      <p:ext uri="{BB962C8B-B14F-4D97-AF65-F5344CB8AC3E}">
        <p14:creationId xmlns:p14="http://schemas.microsoft.com/office/powerpoint/2010/main" val="196041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quote and how it relates to any item, not just innovative items</a:t>
            </a:r>
          </a:p>
        </p:txBody>
      </p:sp>
      <p:sp>
        <p:nvSpPr>
          <p:cNvPr id="4" name="Slide Number Placeholder 3"/>
          <p:cNvSpPr>
            <a:spLocks noGrp="1"/>
          </p:cNvSpPr>
          <p:nvPr>
            <p:ph type="sldNum" sz="quarter" idx="5"/>
          </p:nvPr>
        </p:nvSpPr>
        <p:spPr/>
        <p:txBody>
          <a:bodyPr/>
          <a:lstStyle/>
          <a:p>
            <a:fld id="{4107CADD-9D5B-4445-8F31-1B9ED4C73F60}" type="slidenum">
              <a:rPr lang="en-US" smtClean="0"/>
              <a:t>4</a:t>
            </a:fld>
            <a:endParaRPr lang="en-US"/>
          </a:p>
        </p:txBody>
      </p:sp>
    </p:spTree>
    <p:extLst>
      <p:ext uri="{BB962C8B-B14F-4D97-AF65-F5344CB8AC3E}">
        <p14:creationId xmlns:p14="http://schemas.microsoft.com/office/powerpoint/2010/main" val="2676679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ramifications of the answer key.  Key ideas would need to be indicated in order to grade it consistently and fairly.  Takes a lot longer to develop (to be discussed later).</a:t>
            </a:r>
          </a:p>
          <a:p>
            <a:endParaRPr lang="en-US" dirty="0"/>
          </a:p>
          <a:p>
            <a:r>
              <a:rPr lang="en-US" dirty="0"/>
              <a:t>What knowledge, skills, or abilities are being measured in this item that cannot be adequately measured using a selected-response (e.g., MC) item?</a:t>
            </a:r>
          </a:p>
        </p:txBody>
      </p:sp>
      <p:sp>
        <p:nvSpPr>
          <p:cNvPr id="4" name="Slide Number Placeholder 3"/>
          <p:cNvSpPr>
            <a:spLocks noGrp="1"/>
          </p:cNvSpPr>
          <p:nvPr>
            <p:ph type="sldNum" sz="quarter" idx="5"/>
          </p:nvPr>
        </p:nvSpPr>
        <p:spPr/>
        <p:txBody>
          <a:bodyPr/>
          <a:lstStyle/>
          <a:p>
            <a:fld id="{4107CADD-9D5B-4445-8F31-1B9ED4C73F60}" type="slidenum">
              <a:rPr lang="en-US" smtClean="0"/>
              <a:t>13</a:t>
            </a:fld>
            <a:endParaRPr lang="en-US"/>
          </a:p>
        </p:txBody>
      </p:sp>
    </p:spTree>
    <p:extLst>
      <p:ext uri="{BB962C8B-B14F-4D97-AF65-F5344CB8AC3E}">
        <p14:creationId xmlns:p14="http://schemas.microsoft.com/office/powerpoint/2010/main" val="81902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07CADD-9D5B-4445-8F31-1B9ED4C73F60}" type="slidenum">
              <a:rPr lang="en-US" smtClean="0"/>
              <a:t>14</a:t>
            </a:fld>
            <a:endParaRPr lang="en-US"/>
          </a:p>
        </p:txBody>
      </p:sp>
    </p:spTree>
    <p:extLst>
      <p:ext uri="{BB962C8B-B14F-4D97-AF65-F5344CB8AC3E}">
        <p14:creationId xmlns:p14="http://schemas.microsoft.com/office/powerpoint/2010/main" val="44871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to keep in mind before talking about the development cycle:  Item writing is an art. Item analysis is statistics that try to quantify the art. Statistics can tell if an item is not performing well. Items with good statistics are not necessarily “good” items.  They need to be written well and measure the intended KSAs.</a:t>
            </a:r>
          </a:p>
        </p:txBody>
      </p:sp>
      <p:sp>
        <p:nvSpPr>
          <p:cNvPr id="4" name="Slide Number Placeholder 3"/>
          <p:cNvSpPr>
            <a:spLocks noGrp="1"/>
          </p:cNvSpPr>
          <p:nvPr>
            <p:ph type="sldNum" sz="quarter" idx="5"/>
          </p:nvPr>
        </p:nvSpPr>
        <p:spPr/>
        <p:txBody>
          <a:bodyPr/>
          <a:lstStyle/>
          <a:p>
            <a:fld id="{4107CADD-9D5B-4445-8F31-1B9ED4C73F60}" type="slidenum">
              <a:rPr lang="en-US" smtClean="0"/>
              <a:t>16</a:t>
            </a:fld>
            <a:endParaRPr lang="en-US"/>
          </a:p>
        </p:txBody>
      </p:sp>
    </p:spTree>
    <p:extLst>
      <p:ext uri="{BB962C8B-B14F-4D97-AF65-F5344CB8AC3E}">
        <p14:creationId xmlns:p14="http://schemas.microsoft.com/office/powerpoint/2010/main" val="3895373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Do traditional MC items work or are more innovative items needed to measure the KSAs.</a:t>
            </a:r>
          </a:p>
        </p:txBody>
      </p:sp>
      <p:sp>
        <p:nvSpPr>
          <p:cNvPr id="4" name="Slide Number Placeholder 3"/>
          <p:cNvSpPr>
            <a:spLocks noGrp="1"/>
          </p:cNvSpPr>
          <p:nvPr>
            <p:ph type="sldNum" sz="quarter" idx="5"/>
          </p:nvPr>
        </p:nvSpPr>
        <p:spPr/>
        <p:txBody>
          <a:bodyPr/>
          <a:lstStyle/>
          <a:p>
            <a:fld id="{4107CADD-9D5B-4445-8F31-1B9ED4C73F60}" type="slidenum">
              <a:rPr lang="en-US" smtClean="0"/>
              <a:t>17</a:t>
            </a:fld>
            <a:endParaRPr lang="en-US"/>
          </a:p>
        </p:txBody>
      </p:sp>
    </p:spTree>
    <p:extLst>
      <p:ext uri="{BB962C8B-B14F-4D97-AF65-F5344CB8AC3E}">
        <p14:creationId xmlns:p14="http://schemas.microsoft.com/office/powerpoint/2010/main" val="1133827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 little about NCARB:</a:t>
            </a:r>
          </a:p>
          <a:p>
            <a:endParaRPr lang="en-US" dirty="0"/>
          </a:p>
          <a:p>
            <a:pPr marL="228600" indent="-228600">
              <a:buFont typeface="+mj-lt"/>
              <a:buAutoNum type="arabicPeriod"/>
            </a:pPr>
            <a:r>
              <a:rPr lang="en-US" dirty="0"/>
              <a:t>NCARB is the National Council of Architectural Registration Boards, we develop and administer the Architect Registration Exam for the 55 boards of architecture across the country. 50 states + Guam, Puerto Rico, US Virgin Islands, DC, Northern Mariana Islands. </a:t>
            </a:r>
          </a:p>
          <a:p>
            <a:pPr marL="228600" indent="-228600">
              <a:buFont typeface="+mj-lt"/>
              <a:buAutoNum type="arabicPeriod"/>
            </a:pPr>
            <a:endParaRPr lang="en-US" dirty="0"/>
          </a:p>
          <a:p>
            <a:pPr marL="228600" indent="-228600">
              <a:buFont typeface="+mj-lt"/>
              <a:buAutoNum type="arabicPeriod"/>
            </a:pPr>
            <a:r>
              <a:rPr lang="en-US" dirty="0"/>
              <a:t>All jurisdiction have adopted our exam for architectural licensure within their jurisdiction. </a:t>
            </a:r>
          </a:p>
          <a:p>
            <a:pPr marL="228600" indent="-228600">
              <a:buFont typeface="+mj-lt"/>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For NCARB, we have been in a period of transition over the couple of decades. It is our responsibility </a:t>
            </a:r>
            <a:r>
              <a:rPr lang="en-US" sz="1200" b="0" i="0" kern="1200" dirty="0">
                <a:solidFill>
                  <a:schemeClr val="tx1"/>
                </a:solidFill>
                <a:effectLst/>
                <a:latin typeface="+mn-lt"/>
                <a:ea typeface="+mn-ea"/>
                <a:cs typeface="+mn-cs"/>
              </a:rPr>
              <a:t>to ensure the ARE is reflecting the current practice of architecture and it’s our responsibility to all jurisdictional boards and a significant aspect in their licensing decision.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 bit of History:</a:t>
            </a:r>
          </a:p>
          <a:p>
            <a:pPr marL="628650" lvl="1" indent="-171450">
              <a:buFont typeface="Arial" panose="020B0604020202020204" pitchFamily="34" charset="0"/>
              <a:buChar char="•"/>
            </a:pPr>
            <a:r>
              <a:rPr lang="en-US" dirty="0"/>
              <a:t>We launched our first computer based exam in 1997. At the time, we were not using any innovative item types, only MC and vignettes</a:t>
            </a:r>
          </a:p>
          <a:p>
            <a:pPr marL="628650" lvl="1" indent="-171450">
              <a:buFont typeface="Arial" panose="020B0604020202020204" pitchFamily="34" charset="0"/>
              <a:buChar char="•"/>
            </a:pPr>
            <a:r>
              <a:rPr lang="en-US" dirty="0"/>
              <a:t>In 2008, we  introduced 2 new item types to the exam, </a:t>
            </a:r>
            <a:r>
              <a:rPr lang="en-US" dirty="0" err="1"/>
              <a:t>CATAs</a:t>
            </a:r>
            <a:r>
              <a:rPr lang="en-US" dirty="0"/>
              <a:t> and </a:t>
            </a:r>
            <a:r>
              <a:rPr lang="en-US" dirty="0" err="1"/>
              <a:t>QFIB</a:t>
            </a:r>
            <a:endParaRPr lang="en-US" dirty="0"/>
          </a:p>
          <a:p>
            <a:pPr marL="628650" lvl="1" indent="-171450">
              <a:buFont typeface="Arial" panose="020B0604020202020204" pitchFamily="34" charset="0"/>
              <a:buChar char="•"/>
            </a:pPr>
            <a:r>
              <a:rPr lang="en-US" dirty="0"/>
              <a:t>In 2016, we launched our new version of the exam, introducing Case Studies, Hotspots, and Drag and Place items.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107CADD-9D5B-4445-8F31-1B9ED4C73F60}" type="slidenum">
              <a:rPr lang="en-US" smtClean="0"/>
              <a:t>18</a:t>
            </a:fld>
            <a:endParaRPr lang="en-US"/>
          </a:p>
        </p:txBody>
      </p:sp>
    </p:spTree>
    <p:extLst>
      <p:ext uri="{BB962C8B-B14F-4D97-AF65-F5344CB8AC3E}">
        <p14:creationId xmlns:p14="http://schemas.microsoft.com/office/powerpoint/2010/main" val="1949217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Compare and Contrast ARE 4.0 to ARE 5.0</a:t>
            </a:r>
          </a:p>
          <a:p>
            <a:pPr marL="171450" indent="-171450">
              <a:buFont typeface="Arial" panose="020B0604020202020204" pitchFamily="34" charset="0"/>
              <a:buChar char="•"/>
            </a:pPr>
            <a:r>
              <a:rPr lang="en-US" dirty="0"/>
              <a:t>Keys:</a:t>
            </a:r>
          </a:p>
          <a:p>
            <a:pPr marL="628650" lvl="1" indent="-171450">
              <a:buFont typeface="Arial" panose="020B0604020202020204" pitchFamily="34" charset="0"/>
              <a:buChar char="•"/>
            </a:pPr>
            <a:r>
              <a:rPr lang="en-US" dirty="0"/>
              <a:t>Remove the vignettes from the exam</a:t>
            </a:r>
          </a:p>
          <a:p>
            <a:pPr marL="628650" lvl="1" indent="-171450">
              <a:buFont typeface="Arial" panose="020B0604020202020204" pitchFamily="34" charset="0"/>
              <a:buChar char="•"/>
            </a:pPr>
            <a:r>
              <a:rPr lang="en-US" dirty="0"/>
              <a:t>Reducing the number of exams from 7 divisions to 6</a:t>
            </a:r>
          </a:p>
          <a:p>
            <a:pPr marL="628650" lvl="1" indent="-171450">
              <a:buFont typeface="Arial" panose="020B0604020202020204" pitchFamily="34" charset="0"/>
              <a:buChar char="•"/>
            </a:pPr>
            <a:r>
              <a:rPr lang="en-US" dirty="0"/>
              <a:t>Added two new item types-Drag and Place, Hotspots</a:t>
            </a:r>
          </a:p>
          <a:p>
            <a:pPr marL="628650" lvl="1" indent="-171450">
              <a:buFont typeface="Arial" panose="020B0604020202020204" pitchFamily="34" charset="0"/>
              <a:buChar char="•"/>
            </a:pPr>
            <a:r>
              <a:rPr lang="en-US" dirty="0"/>
              <a:t>Based on 2012 Practice Analysis</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7CADD-9D5B-4445-8F31-1B9ED4C73F60}" type="slidenum">
              <a:rPr lang="en-US" smtClean="0"/>
              <a:t>19</a:t>
            </a:fld>
            <a:endParaRPr lang="en-US"/>
          </a:p>
        </p:txBody>
      </p:sp>
    </p:spTree>
    <p:extLst>
      <p:ext uri="{BB962C8B-B14F-4D97-AF65-F5344CB8AC3E}">
        <p14:creationId xmlns:p14="http://schemas.microsoft.com/office/powerpoint/2010/main" val="1808207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Explain each item type and percentage on exam</a:t>
            </a:r>
          </a:p>
          <a:p>
            <a:pPr marL="628650" lvl="1" indent="-171450">
              <a:buFont typeface="Arial" panose="020B0604020202020204" pitchFamily="34" charset="0"/>
              <a:buChar char="•"/>
            </a:pPr>
            <a:r>
              <a:rPr lang="en-US" dirty="0"/>
              <a:t>SMC: 4 options, 1 correct</a:t>
            </a:r>
          </a:p>
          <a:p>
            <a:pPr marL="628650" lvl="1" indent="-171450">
              <a:buFont typeface="Arial" panose="020B0604020202020204" pitchFamily="34" charset="0"/>
              <a:buChar char="•"/>
            </a:pPr>
            <a:r>
              <a:rPr lang="en-US" dirty="0"/>
              <a:t>CATA: 6 options, 2-4 correct</a:t>
            </a:r>
          </a:p>
          <a:p>
            <a:pPr marL="628650" lvl="1" indent="-171450">
              <a:buFont typeface="Arial" panose="020B0604020202020204" pitchFamily="34" charset="0"/>
              <a:buChar char="•"/>
            </a:pPr>
            <a:r>
              <a:rPr lang="en-US" dirty="0" err="1"/>
              <a:t>QFIB</a:t>
            </a:r>
            <a:r>
              <a:rPr lang="en-US" dirty="0"/>
              <a:t>: numerical response</a:t>
            </a:r>
          </a:p>
          <a:p>
            <a:r>
              <a:rPr lang="en-US" dirty="0"/>
              <a:t>Key Points</a:t>
            </a:r>
          </a:p>
          <a:p>
            <a:pPr marL="171450" indent="-171450">
              <a:buFont typeface="Arial" panose="020B0604020202020204" pitchFamily="34" charset="0"/>
              <a:buChar char="•"/>
            </a:pPr>
            <a:r>
              <a:rPr lang="en-US" dirty="0"/>
              <a:t>Majority of the exam is multiple choice! They are still effective items that make up the majority of our exam.</a:t>
            </a:r>
          </a:p>
          <a:p>
            <a:pPr marL="171450" indent="-171450">
              <a:buFont typeface="Arial" panose="020B0604020202020204" pitchFamily="34" charset="0"/>
              <a:buChar char="•"/>
            </a:pPr>
            <a:r>
              <a:rPr lang="en-US" dirty="0"/>
              <a:t>Don’t overreach with innovative item types….it’s a process.</a:t>
            </a:r>
          </a:p>
          <a:p>
            <a:pPr marL="171450" indent="-171450">
              <a:buFont typeface="Arial" panose="020B0604020202020204" pitchFamily="34" charset="0"/>
              <a:buChar char="•"/>
            </a:pPr>
            <a:r>
              <a:rPr lang="en-US" dirty="0"/>
              <a:t>Why are there ranges? Different divisions have different needs. Use </a:t>
            </a:r>
            <a:r>
              <a:rPr lang="en-US" dirty="0" err="1"/>
              <a:t>PcM</a:t>
            </a:r>
            <a:r>
              <a:rPr lang="en-US" dirty="0"/>
              <a:t> and </a:t>
            </a:r>
            <a:r>
              <a:rPr lang="en-US" dirty="0" err="1"/>
              <a:t>PDD</a:t>
            </a:r>
            <a:r>
              <a:rPr lang="en-US" dirty="0"/>
              <a:t> as an example with hotspots and </a:t>
            </a:r>
            <a:r>
              <a:rPr lang="en-US" dirty="0" err="1"/>
              <a:t>DnP</a:t>
            </a:r>
            <a:r>
              <a:rPr lang="en-US" dirty="0"/>
              <a:t> items</a:t>
            </a:r>
          </a:p>
          <a:p>
            <a:endParaRPr lang="en-US" dirty="0"/>
          </a:p>
        </p:txBody>
      </p:sp>
      <p:sp>
        <p:nvSpPr>
          <p:cNvPr id="4" name="Slide Number Placeholder 3"/>
          <p:cNvSpPr>
            <a:spLocks noGrp="1"/>
          </p:cNvSpPr>
          <p:nvPr>
            <p:ph type="sldNum" sz="quarter" idx="5"/>
          </p:nvPr>
        </p:nvSpPr>
        <p:spPr/>
        <p:txBody>
          <a:bodyPr/>
          <a:lstStyle/>
          <a:p>
            <a:fld id="{4107CADD-9D5B-4445-8F31-1B9ED4C73F60}" type="slidenum">
              <a:rPr lang="en-US" smtClean="0"/>
              <a:t>20</a:t>
            </a:fld>
            <a:endParaRPr lang="en-US"/>
          </a:p>
        </p:txBody>
      </p:sp>
    </p:spTree>
    <p:extLst>
      <p:ext uri="{BB962C8B-B14F-4D97-AF65-F5344CB8AC3E}">
        <p14:creationId xmlns:p14="http://schemas.microsoft.com/office/powerpoint/2010/main" val="290954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Since this is an exam for architects, we must be able to assess content that is up to date with the current state of practice – these items help us do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First, it was important for us to understand how architects Practice. Every 5 – 7 years, we complete a Practice Analysis of Architecture, for our latest exam, completed in 2012.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Give an example of each based on how architects practice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Check all that apply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These work extremely well for assessing topics involving multiple considerations or acceptable approaches to a problem. An example would selecting floor tile. Based on the requirements of you client and codes, there may be 2 or 3 possible solutions to solving a tile problem. That is where these items excel.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err="1"/>
              <a:t>QFIB</a:t>
            </a:r>
            <a:r>
              <a:rPr lang="en-US" b="0" dirty="0"/>
              <a:t> – Basic number based calculations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Use these for structural items, parking, basic calculations from the code. Reflect general calculations architects would complete in an office.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Drag and Place/Hotspot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Architecture is a very graphic profession. Architects design </a:t>
            </a:r>
            <a:r>
              <a:rPr lang="en-US" b="0" dirty="0" err="1"/>
              <a:t>3d</a:t>
            </a:r>
            <a:r>
              <a:rPr lang="en-US" b="0" dirty="0"/>
              <a:t> models, drawing sets, and are constantly assessing visual documentation and information. Site plans, topographic maps, zoning maps, engineering drawings. These two item types are effective at testing architecture candidates on visual and graphic topics.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These item types tend to be heavier in certain divisions of the ARE-</a:t>
            </a:r>
            <a:r>
              <a:rPr lang="en-US" b="0" dirty="0" err="1"/>
              <a:t>PcM</a:t>
            </a:r>
            <a:r>
              <a:rPr lang="en-US" b="0" dirty="0"/>
              <a:t> has fewer than PPD.</a:t>
            </a:r>
          </a:p>
        </p:txBody>
      </p:sp>
      <p:sp>
        <p:nvSpPr>
          <p:cNvPr id="4" name="Slide Number Placeholder 3"/>
          <p:cNvSpPr>
            <a:spLocks noGrp="1"/>
          </p:cNvSpPr>
          <p:nvPr>
            <p:ph type="sldNum" sz="quarter" idx="5"/>
          </p:nvPr>
        </p:nvSpPr>
        <p:spPr/>
        <p:txBody>
          <a:bodyPr/>
          <a:lstStyle/>
          <a:p>
            <a:fld id="{4107CADD-9D5B-4445-8F31-1B9ED4C73F60}" type="slidenum">
              <a:rPr lang="en-US" smtClean="0"/>
              <a:t>21</a:t>
            </a:fld>
            <a:endParaRPr lang="en-US"/>
          </a:p>
        </p:txBody>
      </p:sp>
    </p:spTree>
    <p:extLst>
      <p:ext uri="{BB962C8B-B14F-4D97-AF65-F5344CB8AC3E}">
        <p14:creationId xmlns:p14="http://schemas.microsoft.com/office/powerpoint/2010/main" val="775804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Prior to deciding on adding case studies to the exam, NCARB made the decision that the current vignettes were not sustainable for the long term.</a:t>
            </a:r>
          </a:p>
          <a:p>
            <a:pPr marL="171450" indent="-171450">
              <a:buFont typeface="Arial" panose="020B0604020202020204" pitchFamily="34" charset="0"/>
              <a:buChar char="•"/>
            </a:pPr>
            <a:r>
              <a:rPr lang="en-US" dirty="0"/>
              <a:t>First, we worked with Autodesk to develop a vignette software, but experienced technology issues with test centers, scoring, etc.</a:t>
            </a:r>
          </a:p>
          <a:p>
            <a:pPr marL="171450" indent="-171450">
              <a:buFont typeface="Arial" panose="020B0604020202020204" pitchFamily="34" charset="0"/>
              <a:buChar char="•"/>
            </a:pPr>
            <a:r>
              <a:rPr lang="en-US" dirty="0"/>
              <a:t>Cost – very expensive to keep running</a:t>
            </a:r>
          </a:p>
          <a:p>
            <a:pPr marL="171450" indent="-171450">
              <a:buFont typeface="Arial" panose="020B0604020202020204" pitchFamily="34" charset="0"/>
              <a:buChar char="•"/>
            </a:pPr>
            <a:r>
              <a:rPr lang="en-US" dirty="0"/>
              <a:t>Maintenance is difficult</a:t>
            </a:r>
          </a:p>
          <a:p>
            <a:pPr marL="171450" indent="-171450">
              <a:buFont typeface="Arial" panose="020B0604020202020204" pitchFamily="34" charset="0"/>
              <a:buChar char="•"/>
            </a:pPr>
            <a:r>
              <a:rPr lang="en-US" dirty="0"/>
              <a:t>Based on old technology – All three tied together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 </a:t>
            </a:r>
            <a:r>
              <a:rPr lang="en-US" sz="1200" b="0" i="0" kern="1200" dirty="0">
                <a:solidFill>
                  <a:schemeClr val="tx1"/>
                </a:solidFill>
                <a:effectLst/>
                <a:latin typeface="+mn-lt"/>
                <a:ea typeface="+mn-ea"/>
                <a:cs typeface="+mn-cs"/>
              </a:rPr>
              <a:t>NCARB will continue to ensure the ARE is reflecting the current practice of architecture – Case Studies. It’s our responsibility to all jurisdictional boards and a significant aspect in their licensing decision.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NCARB’s responsibility to maintain the </a:t>
            </a:r>
            <a:r>
              <a:rPr lang="en-US" sz="1200" b="0" i="0" kern="1200" dirty="0" err="1">
                <a:solidFill>
                  <a:schemeClr val="tx1"/>
                </a:solidFill>
                <a:effectLst/>
                <a:latin typeface="+mn-lt"/>
                <a:ea typeface="+mn-ea"/>
                <a:cs typeface="+mn-cs"/>
              </a:rPr>
              <a:t>ARE’s</a:t>
            </a:r>
            <a:r>
              <a:rPr lang="en-US" sz="1200" b="0" i="0" kern="1200" dirty="0">
                <a:solidFill>
                  <a:schemeClr val="tx1"/>
                </a:solidFill>
                <a:effectLst/>
                <a:latin typeface="+mn-lt"/>
                <a:ea typeface="+mn-ea"/>
                <a:cs typeface="+mn-cs"/>
              </a:rPr>
              <a:t> relevance by keeping the exam current with the state of practice – Case Studies do this!</a:t>
            </a:r>
            <a:endParaRPr lang="en-US" dirty="0"/>
          </a:p>
        </p:txBody>
      </p:sp>
      <p:sp>
        <p:nvSpPr>
          <p:cNvPr id="4" name="Slide Number Placeholder 3"/>
          <p:cNvSpPr>
            <a:spLocks noGrp="1"/>
          </p:cNvSpPr>
          <p:nvPr>
            <p:ph type="sldNum" sz="quarter" idx="5"/>
          </p:nvPr>
        </p:nvSpPr>
        <p:spPr/>
        <p:txBody>
          <a:bodyPr/>
          <a:lstStyle/>
          <a:p>
            <a:fld id="{4107CADD-9D5B-4445-8F31-1B9ED4C73F60}" type="slidenum">
              <a:rPr lang="en-US" smtClean="0"/>
              <a:t>22</a:t>
            </a:fld>
            <a:endParaRPr lang="en-US"/>
          </a:p>
        </p:txBody>
      </p:sp>
    </p:spTree>
    <p:extLst>
      <p:ext uri="{BB962C8B-B14F-4D97-AF65-F5344CB8AC3E}">
        <p14:creationId xmlns:p14="http://schemas.microsoft.com/office/powerpoint/2010/main" val="342439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SMC: 4 options, 1 correct</a:t>
            </a:r>
          </a:p>
          <a:p>
            <a:r>
              <a:rPr lang="en-US" dirty="0"/>
              <a:t>CATA: 6 options, 2-4 correct</a:t>
            </a:r>
          </a:p>
          <a:p>
            <a:r>
              <a:rPr lang="en-US" dirty="0"/>
              <a:t>QFIB: numerical response</a:t>
            </a:r>
          </a:p>
        </p:txBody>
      </p:sp>
      <p:sp>
        <p:nvSpPr>
          <p:cNvPr id="4" name="Slide Number Placeholder 3"/>
          <p:cNvSpPr>
            <a:spLocks noGrp="1"/>
          </p:cNvSpPr>
          <p:nvPr>
            <p:ph type="sldNum" sz="quarter" idx="5"/>
          </p:nvPr>
        </p:nvSpPr>
        <p:spPr/>
        <p:txBody>
          <a:bodyPr/>
          <a:lstStyle/>
          <a:p>
            <a:fld id="{4107CADD-9D5B-4445-8F31-1B9ED4C73F60}" type="slidenum">
              <a:rPr lang="en-US" smtClean="0"/>
              <a:t>23</a:t>
            </a:fld>
            <a:endParaRPr lang="en-US"/>
          </a:p>
        </p:txBody>
      </p:sp>
    </p:spTree>
    <p:extLst>
      <p:ext uri="{BB962C8B-B14F-4D97-AF65-F5344CB8AC3E}">
        <p14:creationId xmlns:p14="http://schemas.microsoft.com/office/powerpoint/2010/main" val="426403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it doesn’t matter what type of item is used, the purpose is the same.  Technology may just help achieve that purpose.</a:t>
            </a:r>
          </a:p>
        </p:txBody>
      </p:sp>
      <p:sp>
        <p:nvSpPr>
          <p:cNvPr id="4" name="Slide Number Placeholder 3"/>
          <p:cNvSpPr>
            <a:spLocks noGrp="1"/>
          </p:cNvSpPr>
          <p:nvPr>
            <p:ph type="sldNum" sz="quarter" idx="5"/>
          </p:nvPr>
        </p:nvSpPr>
        <p:spPr/>
        <p:txBody>
          <a:bodyPr/>
          <a:lstStyle/>
          <a:p>
            <a:fld id="{4107CADD-9D5B-4445-8F31-1B9ED4C73F60}" type="slidenum">
              <a:rPr lang="en-US" smtClean="0"/>
              <a:t>5</a:t>
            </a:fld>
            <a:endParaRPr lang="en-US"/>
          </a:p>
        </p:txBody>
      </p:sp>
    </p:spTree>
    <p:extLst>
      <p:ext uri="{BB962C8B-B14F-4D97-AF65-F5344CB8AC3E}">
        <p14:creationId xmlns:p14="http://schemas.microsoft.com/office/powerpoint/2010/main" val="372618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Nov. 1, 2016-Dec. 31, 2017</a:t>
            </a:r>
          </a:p>
        </p:txBody>
      </p:sp>
      <p:sp>
        <p:nvSpPr>
          <p:cNvPr id="4" name="Slide Number Placeholder 3"/>
          <p:cNvSpPr>
            <a:spLocks noGrp="1"/>
          </p:cNvSpPr>
          <p:nvPr>
            <p:ph type="sldNum" sz="quarter" idx="5"/>
          </p:nvPr>
        </p:nvSpPr>
        <p:spPr/>
        <p:txBody>
          <a:bodyPr/>
          <a:lstStyle/>
          <a:p>
            <a:fld id="{4107CADD-9D5B-4445-8F31-1B9ED4C73F60}" type="slidenum">
              <a:rPr lang="en-US" smtClean="0"/>
              <a:t>24</a:t>
            </a:fld>
            <a:endParaRPr lang="en-US"/>
          </a:p>
        </p:txBody>
      </p:sp>
    </p:spTree>
    <p:extLst>
      <p:ext uri="{BB962C8B-B14F-4D97-AF65-F5344CB8AC3E}">
        <p14:creationId xmlns:p14="http://schemas.microsoft.com/office/powerpoint/2010/main" val="982026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ym typeface="Wingdings" panose="05000000000000000000" pitchFamily="2" charset="2"/>
              </a:rPr>
              <a:t>Key Notes:</a:t>
            </a:r>
            <a:br>
              <a:rPr lang="en-US" dirty="0">
                <a:sym typeface="Wingdings" panose="05000000000000000000" pitchFamily="2" charset="2"/>
              </a:rPr>
            </a:br>
            <a:endParaRPr lang="en-US" dirty="0">
              <a:sym typeface="Wingdings" panose="05000000000000000000" pitchFamily="2" charset="2"/>
            </a:endParaRPr>
          </a:p>
          <a:p>
            <a:pPr marL="171450" indent="-171450">
              <a:buFont typeface="Arial" panose="020B0604020202020204" pitchFamily="34" charset="0"/>
              <a:buChar char="•"/>
            </a:pPr>
            <a:r>
              <a:rPr lang="en-US" dirty="0">
                <a:sym typeface="Wingdings" panose="05000000000000000000" pitchFamily="2" charset="2"/>
              </a:rPr>
              <a:t>Format of exam and new item types are still fairly new (2016)</a:t>
            </a:r>
          </a:p>
          <a:p>
            <a:pPr marL="171450" indent="-171450">
              <a:buFont typeface="Arial" panose="020B0604020202020204" pitchFamily="34" charset="0"/>
              <a:buChar char="•"/>
            </a:pPr>
            <a:r>
              <a:rPr lang="en-US" dirty="0">
                <a:sym typeface="Wingdings" panose="05000000000000000000" pitchFamily="2" charset="2"/>
              </a:rPr>
              <a:t>There was a learning curve with our item writers and they continue to get better at writing innovative items.</a:t>
            </a:r>
          </a:p>
          <a:p>
            <a:pPr marL="171450" indent="-171450">
              <a:buFont typeface="Arial" panose="020B0604020202020204" pitchFamily="34" charset="0"/>
              <a:buChar char="•"/>
            </a:pPr>
            <a:r>
              <a:rPr lang="en-US" dirty="0">
                <a:sym typeface="Wingdings" panose="05000000000000000000" pitchFamily="2" charset="2"/>
              </a:rPr>
              <a:t>First thought - Can an item type be turned off? Ask audience if anyone has experience with this.</a:t>
            </a:r>
          </a:p>
          <a:p>
            <a:pPr marL="628650" lvl="1" indent="-171450">
              <a:buFont typeface="Arial" panose="020B0604020202020204" pitchFamily="34" charset="0"/>
              <a:buChar char="•"/>
            </a:pPr>
            <a:r>
              <a:rPr lang="en-US" dirty="0">
                <a:sym typeface="Wingdings" panose="05000000000000000000" pitchFamily="2" charset="2"/>
              </a:rPr>
              <a:t>Is so, there are many factors to consider</a:t>
            </a:r>
          </a:p>
          <a:p>
            <a:pPr marL="628650" lvl="1" indent="-171450">
              <a:buFont typeface="Arial" panose="020B0604020202020204" pitchFamily="34" charset="0"/>
              <a:buChar char="•"/>
            </a:pPr>
            <a:r>
              <a:rPr lang="en-US" dirty="0">
                <a:sym typeface="Wingdings" panose="05000000000000000000" pitchFamily="2" charset="2"/>
              </a:rPr>
              <a:t>Status of item bank, can’t turn off MC if it makes up 65% of our item bank.</a:t>
            </a:r>
          </a:p>
          <a:p>
            <a:pPr marL="628650" lvl="1" indent="-171450">
              <a:buFont typeface="Arial" panose="020B0604020202020204" pitchFamily="34" charset="0"/>
              <a:buChar char="•"/>
            </a:pPr>
            <a:r>
              <a:rPr lang="en-US" dirty="0">
                <a:sym typeface="Wingdings" panose="05000000000000000000" pitchFamily="2" charset="2"/>
              </a:rPr>
              <a:t>Slow changes to the test blueprint?</a:t>
            </a:r>
          </a:p>
          <a:p>
            <a:pPr marL="628650" lvl="1" indent="-171450">
              <a:buFont typeface="Arial" panose="020B0604020202020204" pitchFamily="34" charset="0"/>
              <a:buChar char="•"/>
            </a:pPr>
            <a:r>
              <a:rPr lang="en-US" dirty="0">
                <a:sym typeface="Wingdings" panose="05000000000000000000" pitchFamily="2" charset="2"/>
              </a:rPr>
              <a:t>How do you make up the gap with different item types?</a:t>
            </a:r>
          </a:p>
          <a:p>
            <a:pPr marL="628650" lvl="1" indent="-171450">
              <a:buFont typeface="Arial" panose="020B0604020202020204" pitchFamily="34" charset="0"/>
              <a:buChar char="•"/>
            </a:pPr>
            <a:r>
              <a:rPr lang="en-US" dirty="0">
                <a:sym typeface="Wingdings" panose="05000000000000000000" pitchFamily="2" charset="2"/>
              </a:rPr>
              <a:t>Could we move away from MC and add more innovative item types?</a:t>
            </a:r>
          </a:p>
          <a:p>
            <a:endParaRPr lang="en-US" dirty="0">
              <a:sym typeface="Wingdings" panose="05000000000000000000" pitchFamily="2" charset="2"/>
            </a:endParaRPr>
          </a:p>
          <a:p>
            <a:r>
              <a:rPr lang="en-US" dirty="0">
                <a:sym typeface="Wingdings" panose="05000000000000000000" pitchFamily="2" charset="2"/>
              </a:rPr>
              <a:t>What about case studies? Does having 2 long cases at the end of each exam work? Should there be more case studies that are shorter?</a:t>
            </a:r>
          </a:p>
          <a:p>
            <a:endParaRPr lang="en-US" dirty="0">
              <a:sym typeface="Wingdings" panose="05000000000000000000" pitchFamily="2" charset="2"/>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107CADD-9D5B-4445-8F31-1B9ED4C73F60}" type="slidenum">
              <a:rPr lang="en-US" smtClean="0"/>
              <a:t>32</a:t>
            </a:fld>
            <a:endParaRPr lang="en-US"/>
          </a:p>
        </p:txBody>
      </p:sp>
    </p:spTree>
    <p:extLst>
      <p:ext uri="{BB962C8B-B14F-4D97-AF65-F5344CB8AC3E}">
        <p14:creationId xmlns:p14="http://schemas.microsoft.com/office/powerpoint/2010/main" val="405187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Font typeface="Arial" panose="020B0604020202020204" pitchFamily="34" charset="0"/>
              <a:buNone/>
            </a:pPr>
            <a:r>
              <a:rPr lang="en-US" dirty="0"/>
              <a:t>Selected Response: </a:t>
            </a:r>
          </a:p>
          <a:p>
            <a:pPr marL="171450" marR="0" indent="-171450">
              <a:lnSpc>
                <a:spcPct val="107000"/>
              </a:lnSpc>
              <a:spcBef>
                <a:spcPts val="0"/>
              </a:spcBef>
              <a:spcAft>
                <a:spcPts val="0"/>
              </a:spcAft>
              <a:buFont typeface="Arial" panose="020B0604020202020204" pitchFamily="34" charset="0"/>
              <a:buChar char="•"/>
            </a:pPr>
            <a:r>
              <a:rPr lang="en-US" sz="1200" dirty="0">
                <a:effectLst/>
              </a:rPr>
              <a:t>To measure knowledge, skills, and abilities across a broad content domain.  </a:t>
            </a:r>
          </a:p>
          <a:p>
            <a:pPr marL="171450" marR="0" indent="-171450">
              <a:lnSpc>
                <a:spcPct val="107000"/>
              </a:lnSpc>
              <a:spcBef>
                <a:spcPts val="0"/>
              </a:spcBef>
              <a:spcAft>
                <a:spcPts val="0"/>
              </a:spcAft>
              <a:buFont typeface="Arial" panose="020B0604020202020204" pitchFamily="34" charset="0"/>
              <a:buChar char="•"/>
            </a:pPr>
            <a:r>
              <a:rPr lang="en-US" sz="1200" dirty="0">
                <a:effectLst/>
              </a:rPr>
              <a:t>To measure high level thinking skills, such as problem solving, analyzing, synthesizing, or evaluating.</a:t>
            </a:r>
          </a:p>
          <a:p>
            <a:pPr marL="0" marR="0" indent="0">
              <a:lnSpc>
                <a:spcPct val="107000"/>
              </a:lnSpc>
              <a:spcBef>
                <a:spcPts val="0"/>
              </a:spcBef>
              <a:spcAft>
                <a:spcPts val="0"/>
              </a:spcAft>
              <a:buFont typeface="Arial" panose="020B0604020202020204" pitchFamily="34" charset="0"/>
              <a:buNone/>
            </a:pPr>
            <a:endParaRPr lang="en-US" sz="1200" dirty="0">
              <a:effectLst/>
            </a:endParaRPr>
          </a:p>
          <a:p>
            <a:pPr marL="0" marR="0" indent="0">
              <a:lnSpc>
                <a:spcPct val="107000"/>
              </a:lnSpc>
              <a:spcBef>
                <a:spcPts val="0"/>
              </a:spcBef>
              <a:spcAft>
                <a:spcPts val="0"/>
              </a:spcAft>
              <a:buFont typeface="Arial" panose="020B0604020202020204" pitchFamily="34" charset="0"/>
              <a:buNone/>
            </a:pPr>
            <a:r>
              <a:rPr lang="en-US" sz="1200" dirty="0">
                <a:effectLst/>
              </a:rPr>
              <a:t>Constructed Response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dirty="0">
                <a:effectLst/>
              </a:rPr>
              <a:t>To measure knowledge, skills, and abilities in content areas that cannot be adequately measured using selected-response items (Downing, 2006)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endParaRPr lang="en-US" sz="1200" dirty="0">
              <a:effectLst/>
            </a:endParaRPr>
          </a:p>
          <a:p>
            <a:pPr marL="0" marR="0" indent="0">
              <a:lnSpc>
                <a:spcPct val="107000"/>
              </a:lnSpc>
              <a:spcBef>
                <a:spcPts val="0"/>
              </a:spcBef>
              <a:spcAft>
                <a:spcPts val="0"/>
              </a:spcAft>
              <a:buFont typeface="Arial" panose="020B0604020202020204" pitchFamily="34" charset="0"/>
              <a:buNone/>
            </a:pPr>
            <a:r>
              <a:rPr lang="en-US" sz="1200" dirty="0">
                <a:effectLst/>
              </a:rPr>
              <a:t>Performance Based Response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dirty="0">
                <a:effectLst/>
              </a:rPr>
              <a:t>To measure high-level knowledge, skills, and abilities within a complex domain.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endParaRPr lang="en-US" sz="1200" dirty="0">
              <a:effectLst/>
            </a:endParaRPr>
          </a:p>
          <a:p>
            <a:pPr marL="171450" marR="0" indent="-171450">
              <a:lnSpc>
                <a:spcPct val="107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07CADD-9D5B-4445-8F31-1B9ED4C73F60}" type="slidenum">
              <a:rPr lang="en-US" smtClean="0"/>
              <a:t>6</a:t>
            </a:fld>
            <a:endParaRPr lang="en-US"/>
          </a:p>
        </p:txBody>
      </p:sp>
    </p:spTree>
    <p:extLst>
      <p:ext uri="{BB962C8B-B14F-4D97-AF65-F5344CB8AC3E}">
        <p14:creationId xmlns:p14="http://schemas.microsoft.com/office/powerpoint/2010/main" val="297400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It’s the bone closest to the wrist on the third finger.</a:t>
            </a:r>
          </a:p>
          <a:p>
            <a:r>
              <a:rPr lang="en-US" dirty="0"/>
              <a:t>Discuss how all other regions are distractor region.  The more it is defined within the scoring system, the more information a program can learn about common mistakes.</a:t>
            </a:r>
          </a:p>
        </p:txBody>
      </p:sp>
      <p:sp>
        <p:nvSpPr>
          <p:cNvPr id="4" name="Slide Number Placeholder 3"/>
          <p:cNvSpPr>
            <a:spLocks noGrp="1"/>
          </p:cNvSpPr>
          <p:nvPr>
            <p:ph type="sldNum" sz="quarter" idx="5"/>
          </p:nvPr>
        </p:nvSpPr>
        <p:spPr/>
        <p:txBody>
          <a:bodyPr/>
          <a:lstStyle/>
          <a:p>
            <a:fld id="{4107CADD-9D5B-4445-8F31-1B9ED4C73F60}" type="slidenum">
              <a:rPr lang="en-US" smtClean="0"/>
              <a:t>7</a:t>
            </a:fld>
            <a:endParaRPr lang="en-US"/>
          </a:p>
        </p:txBody>
      </p:sp>
    </p:spTree>
    <p:extLst>
      <p:ext uri="{BB962C8B-B14F-4D97-AF65-F5344CB8AC3E}">
        <p14:creationId xmlns:p14="http://schemas.microsoft.com/office/powerpoint/2010/main" val="162415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C)</a:t>
            </a:r>
          </a:p>
          <a:p>
            <a:r>
              <a:rPr lang="en-US" dirty="0"/>
              <a:t>Note that this is just a series of true/false questions</a:t>
            </a:r>
          </a:p>
        </p:txBody>
      </p:sp>
      <p:sp>
        <p:nvSpPr>
          <p:cNvPr id="4" name="Slide Number Placeholder 3"/>
          <p:cNvSpPr>
            <a:spLocks noGrp="1"/>
          </p:cNvSpPr>
          <p:nvPr>
            <p:ph type="sldNum" sz="quarter" idx="5"/>
          </p:nvPr>
        </p:nvSpPr>
        <p:spPr/>
        <p:txBody>
          <a:bodyPr/>
          <a:lstStyle/>
          <a:p>
            <a:fld id="{4107CADD-9D5B-4445-8F31-1B9ED4C73F60}" type="slidenum">
              <a:rPr lang="en-US" smtClean="0"/>
              <a:t>8</a:t>
            </a:fld>
            <a:endParaRPr lang="en-US"/>
          </a:p>
        </p:txBody>
      </p:sp>
    </p:spTree>
    <p:extLst>
      <p:ext uri="{BB962C8B-B14F-4D97-AF65-F5344CB8AC3E}">
        <p14:creationId xmlns:p14="http://schemas.microsoft.com/office/powerpoint/2010/main" val="96892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French Revolution 1789-1799</a:t>
            </a:r>
          </a:p>
          <a:p>
            <a:r>
              <a:rPr lang="en-US" dirty="0"/>
              <a:t>Greek War of Independence 1821-1832</a:t>
            </a:r>
          </a:p>
          <a:p>
            <a:r>
              <a:rPr lang="en-US" dirty="0"/>
              <a:t>WWI 1914-1918</a:t>
            </a:r>
          </a:p>
          <a:p>
            <a:r>
              <a:rPr lang="en-US" dirty="0"/>
              <a:t>Vietnam War 1955-1975</a:t>
            </a:r>
          </a:p>
          <a:p>
            <a:endParaRPr lang="en-US" dirty="0"/>
          </a:p>
        </p:txBody>
      </p:sp>
      <p:sp>
        <p:nvSpPr>
          <p:cNvPr id="4" name="Slide Number Placeholder 3"/>
          <p:cNvSpPr>
            <a:spLocks noGrp="1"/>
          </p:cNvSpPr>
          <p:nvPr>
            <p:ph type="sldNum" sz="quarter" idx="5"/>
          </p:nvPr>
        </p:nvSpPr>
        <p:spPr/>
        <p:txBody>
          <a:bodyPr/>
          <a:lstStyle/>
          <a:p>
            <a:fld id="{4107CADD-9D5B-4445-8F31-1B9ED4C73F60}" type="slidenum">
              <a:rPr lang="en-US" smtClean="0"/>
              <a:t>9</a:t>
            </a:fld>
            <a:endParaRPr lang="en-US"/>
          </a:p>
        </p:txBody>
      </p:sp>
    </p:spTree>
    <p:extLst>
      <p:ext uri="{BB962C8B-B14F-4D97-AF65-F5344CB8AC3E}">
        <p14:creationId xmlns:p14="http://schemas.microsoft.com/office/powerpoint/2010/main" val="253979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$5.20)</a:t>
            </a:r>
          </a:p>
          <a:p>
            <a:endParaRPr lang="en-US" dirty="0"/>
          </a:p>
          <a:p>
            <a:r>
              <a:rPr lang="en-US" dirty="0"/>
              <a:t>Discuss the importance of being clear in the type of response desired in the box, e.g., the $ is provided and the candidate should not type it.</a:t>
            </a:r>
          </a:p>
          <a:p>
            <a:endParaRPr lang="en-US" dirty="0"/>
          </a:p>
          <a:p>
            <a:r>
              <a:rPr lang="en-US" dirty="0"/>
              <a:t>What knowledge, skills, or abilities are being measured in this item that cannot be adequately measured using a selected-response (e.g., MC) item?</a:t>
            </a:r>
          </a:p>
        </p:txBody>
      </p:sp>
      <p:sp>
        <p:nvSpPr>
          <p:cNvPr id="4" name="Slide Number Placeholder 3"/>
          <p:cNvSpPr>
            <a:spLocks noGrp="1"/>
          </p:cNvSpPr>
          <p:nvPr>
            <p:ph type="sldNum" sz="quarter" idx="5"/>
          </p:nvPr>
        </p:nvSpPr>
        <p:spPr/>
        <p:txBody>
          <a:bodyPr/>
          <a:lstStyle/>
          <a:p>
            <a:fld id="{4107CADD-9D5B-4445-8F31-1B9ED4C73F60}" type="slidenum">
              <a:rPr lang="en-US" smtClean="0"/>
              <a:t>10</a:t>
            </a:fld>
            <a:endParaRPr lang="en-US"/>
          </a:p>
        </p:txBody>
      </p:sp>
    </p:spTree>
    <p:extLst>
      <p:ext uri="{BB962C8B-B14F-4D97-AF65-F5344CB8AC3E}">
        <p14:creationId xmlns:p14="http://schemas.microsoft.com/office/powerpoint/2010/main" val="201053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ramifications of the answer key.  Key ideas would need to be indicated in order to grade it consistently and fairly.  Takes a lot longer to develop (to be discussed later).</a:t>
            </a:r>
          </a:p>
          <a:p>
            <a:endParaRPr lang="en-US" dirty="0"/>
          </a:p>
          <a:p>
            <a:r>
              <a:rPr lang="en-US" dirty="0"/>
              <a:t>What knowledge, skills, or abilities are being measured in this item that cannot be adequately measured using a selected-response (e.g., MC) item?</a:t>
            </a:r>
          </a:p>
        </p:txBody>
      </p:sp>
      <p:sp>
        <p:nvSpPr>
          <p:cNvPr id="4" name="Slide Number Placeholder 3"/>
          <p:cNvSpPr>
            <a:spLocks noGrp="1"/>
          </p:cNvSpPr>
          <p:nvPr>
            <p:ph type="sldNum" sz="quarter" idx="5"/>
          </p:nvPr>
        </p:nvSpPr>
        <p:spPr/>
        <p:txBody>
          <a:bodyPr/>
          <a:lstStyle/>
          <a:p>
            <a:fld id="{4107CADD-9D5B-4445-8F31-1B9ED4C73F60}" type="slidenum">
              <a:rPr lang="en-US" smtClean="0"/>
              <a:t>11</a:t>
            </a:fld>
            <a:endParaRPr lang="en-US"/>
          </a:p>
        </p:txBody>
      </p:sp>
    </p:spTree>
    <p:extLst>
      <p:ext uri="{BB962C8B-B14F-4D97-AF65-F5344CB8AC3E}">
        <p14:creationId xmlns:p14="http://schemas.microsoft.com/office/powerpoint/2010/main" val="326839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discuss the need of a detailed rubric and the role of raters. Takes a lot longer to develop (to be discussed later).</a:t>
            </a:r>
          </a:p>
          <a:p>
            <a:endParaRPr lang="en-US" dirty="0"/>
          </a:p>
          <a:p>
            <a:r>
              <a:rPr lang="en-US" dirty="0"/>
              <a:t>What high level knowledge, skills, or abilities are being measured? Are these complex domains? What are the pros and cons of these types of items?</a:t>
            </a:r>
          </a:p>
        </p:txBody>
      </p:sp>
      <p:sp>
        <p:nvSpPr>
          <p:cNvPr id="4" name="Slide Number Placeholder 3"/>
          <p:cNvSpPr>
            <a:spLocks noGrp="1"/>
          </p:cNvSpPr>
          <p:nvPr>
            <p:ph type="sldNum" sz="quarter" idx="5"/>
          </p:nvPr>
        </p:nvSpPr>
        <p:spPr/>
        <p:txBody>
          <a:bodyPr/>
          <a:lstStyle/>
          <a:p>
            <a:fld id="{4107CADD-9D5B-4445-8F31-1B9ED4C73F60}" type="slidenum">
              <a:rPr lang="en-US" smtClean="0"/>
              <a:t>12</a:t>
            </a:fld>
            <a:endParaRPr lang="en-US"/>
          </a:p>
        </p:txBody>
      </p:sp>
    </p:spTree>
    <p:extLst>
      <p:ext uri="{BB962C8B-B14F-4D97-AF65-F5344CB8AC3E}">
        <p14:creationId xmlns:p14="http://schemas.microsoft.com/office/powerpoint/2010/main" val="1911925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AF319-1DD9-AE43-9334-A687572D47B2}"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DD637-95A2-E243-9CAF-1DE7D01C5D3F}"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46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36710" y="1558250"/>
            <a:ext cx="10202092" cy="2387600"/>
          </a:xfrm>
        </p:spPr>
        <p:txBody>
          <a:bodyPr anchor="b"/>
          <a:lstStyle>
            <a:lvl1pPr algn="ctr">
              <a:defRPr sz="6000" b="1" i="0" baseline="0">
                <a:solidFill>
                  <a:srgbClr val="304DA2"/>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36710" y="4037925"/>
            <a:ext cx="1020209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4491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36710" y="1558250"/>
            <a:ext cx="10202092" cy="2387600"/>
          </a:xfrm>
        </p:spPr>
        <p:txBody>
          <a:bodyPr anchor="b"/>
          <a:lstStyle>
            <a:lvl1pPr algn="ctr">
              <a:defRPr sz="6000" b="1" i="0" baseline="0">
                <a:solidFill>
                  <a:srgbClr val="03A277"/>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36710" y="4037925"/>
            <a:ext cx="1020209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56136" y="1032626"/>
            <a:ext cx="10515600" cy="1325563"/>
          </a:xfrm>
        </p:spPr>
        <p:txBody>
          <a:bodyPr/>
          <a:lstStyle>
            <a:lvl1pPr>
              <a:defRPr b="1" i="0" baseline="0">
                <a:solidFill>
                  <a:srgbClr val="304DA2"/>
                </a:solidFill>
              </a:defRPr>
            </a:lvl1pPr>
          </a:lstStyle>
          <a:p>
            <a:r>
              <a:rPr lang="en-US"/>
              <a:t>Click to edit Master title style</a:t>
            </a:r>
            <a:endParaRPr lang="en-US" dirty="0"/>
          </a:p>
        </p:txBody>
      </p:sp>
      <p:sp>
        <p:nvSpPr>
          <p:cNvPr id="3" name="Content Placeholder 2"/>
          <p:cNvSpPr>
            <a:spLocks noGrp="1"/>
          </p:cNvSpPr>
          <p:nvPr>
            <p:ph idx="1"/>
          </p:nvPr>
        </p:nvSpPr>
        <p:spPr>
          <a:xfrm>
            <a:off x="356136" y="2358189"/>
            <a:ext cx="10530038" cy="3878982"/>
          </a:xfrm>
        </p:spPr>
        <p:txBody>
          <a:bodyPr/>
          <a:lstStyle>
            <a:lvl1pPr>
              <a:buClr>
                <a:srgbClr val="304DA2"/>
              </a:buClr>
              <a:defRPr/>
            </a:lvl1pPr>
            <a:lvl2pPr>
              <a:buClr>
                <a:srgbClr val="304DA2"/>
              </a:buClr>
              <a:defRPr/>
            </a:lvl2pPr>
            <a:lvl3pPr>
              <a:buClr>
                <a:srgbClr val="304DA2"/>
              </a:buClr>
              <a:defRPr/>
            </a:lvl3pPr>
            <a:lvl4pPr>
              <a:buClr>
                <a:srgbClr val="304DA2"/>
              </a:buClr>
              <a:defRPr/>
            </a:lvl4pPr>
            <a:lvl5pPr>
              <a:buClr>
                <a:srgbClr val="304DA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194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56136" y="1032626"/>
            <a:ext cx="10515600" cy="1325563"/>
          </a:xfrm>
        </p:spPr>
        <p:txBody>
          <a:bodyPr/>
          <a:lstStyle>
            <a:lvl1pPr>
              <a:defRPr b="1" i="0" baseline="0">
                <a:solidFill>
                  <a:srgbClr val="03A277"/>
                </a:solidFill>
              </a:defRPr>
            </a:lvl1pPr>
          </a:lstStyle>
          <a:p>
            <a:r>
              <a:rPr lang="en-US"/>
              <a:t>Click to edit Master title style</a:t>
            </a:r>
            <a:endParaRPr lang="en-US" dirty="0"/>
          </a:p>
        </p:txBody>
      </p:sp>
      <p:sp>
        <p:nvSpPr>
          <p:cNvPr id="3" name="Content Placeholder 2"/>
          <p:cNvSpPr>
            <a:spLocks noGrp="1"/>
          </p:cNvSpPr>
          <p:nvPr>
            <p:ph idx="1"/>
          </p:nvPr>
        </p:nvSpPr>
        <p:spPr>
          <a:xfrm>
            <a:off x="356136" y="2358189"/>
            <a:ext cx="10530038" cy="3878982"/>
          </a:xfrm>
        </p:spPr>
        <p:txBody>
          <a:bodyPr/>
          <a:lstStyle>
            <a:lvl1pPr>
              <a:buClr>
                <a:srgbClr val="03A277"/>
              </a:buClr>
              <a:defRPr/>
            </a:lvl1pPr>
            <a:lvl2pPr>
              <a:buClr>
                <a:srgbClr val="03A277"/>
              </a:buClr>
              <a:defRPr/>
            </a:lvl2pPr>
            <a:lvl3pPr>
              <a:buClr>
                <a:srgbClr val="03A277"/>
              </a:buClr>
              <a:defRPr/>
            </a:lvl3pPr>
            <a:lvl4pPr>
              <a:buClr>
                <a:srgbClr val="03A277"/>
              </a:buClr>
              <a:defRPr/>
            </a:lvl4pPr>
            <a:lvl5pPr>
              <a:buClr>
                <a:srgbClr val="03A277"/>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AF319-1DD9-AE43-9334-A687572D47B2}" type="datetimeFigureOut">
              <a:rPr lang="en-US" smtClean="0"/>
              <a:t>10/26/2018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DD637-95A2-E243-9CAF-1DE7D01C5D3F}" type="slidenum">
              <a:rPr lang="en-US" smtClean="0"/>
              <a:t>‹#›</a:t>
            </a:fld>
            <a:endParaRPr lang="en-US"/>
          </a:p>
        </p:txBody>
      </p:sp>
    </p:spTree>
    <p:extLst>
      <p:ext uri="{BB962C8B-B14F-4D97-AF65-F5344CB8AC3E}">
        <p14:creationId xmlns:p14="http://schemas.microsoft.com/office/powerpoint/2010/main" val="21897925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7" r:id="rId3"/>
    <p:sldLayoutId id="2147483650"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48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Constructed Response:</a:t>
            </a:r>
            <a:br>
              <a:rPr lang="en-US" dirty="0"/>
            </a:br>
            <a:r>
              <a:rPr lang="en-US" dirty="0"/>
              <a:t>Fill-in-the-Blank</a:t>
            </a:r>
          </a:p>
        </p:txBody>
      </p:sp>
      <p:sp>
        <p:nvSpPr>
          <p:cNvPr id="3" name="Content Placeholder 2"/>
          <p:cNvSpPr>
            <a:spLocks noGrp="1"/>
          </p:cNvSpPr>
          <p:nvPr>
            <p:ph idx="1"/>
          </p:nvPr>
        </p:nvSpPr>
        <p:spPr/>
        <p:txBody>
          <a:bodyPr>
            <a:normAutofit/>
          </a:bodyPr>
          <a:lstStyle/>
          <a:p>
            <a:pPr marL="0" indent="0">
              <a:lnSpc>
                <a:spcPct val="120000"/>
              </a:lnSpc>
              <a:buNone/>
            </a:pPr>
            <a:r>
              <a:rPr lang="en-US" sz="3800" dirty="0"/>
              <a:t>Apples costs $1.00 per pound at a local grocery store. The tax rate is 4.00%. If someone buys 5 pounds of apples, how much will the apples cost after tax?</a:t>
            </a:r>
          </a:p>
          <a:p>
            <a:pPr marL="0" indent="0">
              <a:lnSpc>
                <a:spcPct val="120000"/>
              </a:lnSpc>
              <a:buNone/>
            </a:pPr>
            <a:r>
              <a:rPr lang="en-US" sz="3800" i="1" dirty="0"/>
              <a:t>	</a:t>
            </a:r>
            <a:r>
              <a:rPr lang="en-US" sz="3800" dirty="0"/>
              <a:t>$</a:t>
            </a:r>
            <a:r>
              <a:rPr lang="en-US" sz="3800" i="1" dirty="0"/>
              <a:t>		</a:t>
            </a:r>
          </a:p>
          <a:p>
            <a:pPr marL="0" indent="0">
              <a:buNone/>
            </a:pPr>
            <a:endParaRPr lang="en-US" i="1" dirty="0"/>
          </a:p>
        </p:txBody>
      </p:sp>
      <p:sp>
        <p:nvSpPr>
          <p:cNvPr id="4" name="Rectangle 3">
            <a:extLst>
              <a:ext uri="{FF2B5EF4-FFF2-40B4-BE49-F238E27FC236}">
                <a16:creationId xmlns:a16="http://schemas.microsoft.com/office/drawing/2014/main" id="{CAC76834-4D5F-45C0-88B2-A90931AE047A}"/>
              </a:ext>
            </a:extLst>
          </p:cNvPr>
          <p:cNvSpPr/>
          <p:nvPr/>
        </p:nvSpPr>
        <p:spPr>
          <a:xfrm>
            <a:off x="1203722" y="5217459"/>
            <a:ext cx="2514600" cy="874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83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Constructed Response:</a:t>
            </a:r>
            <a:br>
              <a:rPr lang="en-US" dirty="0"/>
            </a:br>
            <a:r>
              <a:rPr lang="en-US" dirty="0"/>
              <a:t>Short Answer/Essay</a:t>
            </a:r>
          </a:p>
        </p:txBody>
      </p:sp>
      <p:sp>
        <p:nvSpPr>
          <p:cNvPr id="3" name="Content Placeholder 2"/>
          <p:cNvSpPr>
            <a:spLocks noGrp="1"/>
          </p:cNvSpPr>
          <p:nvPr>
            <p:ph idx="1"/>
          </p:nvPr>
        </p:nvSpPr>
        <p:spPr/>
        <p:txBody>
          <a:bodyPr>
            <a:normAutofit fontScale="92500"/>
          </a:bodyPr>
          <a:lstStyle/>
          <a:p>
            <a:pPr>
              <a:lnSpc>
                <a:spcPct val="120000"/>
              </a:lnSpc>
            </a:pPr>
            <a:r>
              <a:rPr lang="en-US" sz="3800" dirty="0"/>
              <a:t>Describe in 2-3 sentences the main idea of the passage.</a:t>
            </a:r>
          </a:p>
          <a:p>
            <a:pPr>
              <a:lnSpc>
                <a:spcPct val="120000"/>
              </a:lnSpc>
            </a:pPr>
            <a:r>
              <a:rPr lang="en-US" sz="3800" dirty="0"/>
              <a:t>List 2 items from the menu that could be purchased together and the total would not exceed $10.</a:t>
            </a:r>
          </a:p>
          <a:p>
            <a:pPr>
              <a:lnSpc>
                <a:spcPct val="120000"/>
              </a:lnSpc>
            </a:pPr>
            <a:r>
              <a:rPr lang="en-US" sz="3800" dirty="0"/>
              <a:t>What do you predict will happen next and why?</a:t>
            </a:r>
          </a:p>
          <a:p>
            <a:pPr marL="0" indent="0">
              <a:lnSpc>
                <a:spcPct val="120000"/>
              </a:lnSpc>
              <a:buNone/>
            </a:pPr>
            <a:endParaRPr lang="en-US" sz="3800" i="1" dirty="0"/>
          </a:p>
        </p:txBody>
      </p:sp>
    </p:spTree>
    <p:extLst>
      <p:ext uri="{BB962C8B-B14F-4D97-AF65-F5344CB8AC3E}">
        <p14:creationId xmlns:p14="http://schemas.microsoft.com/office/powerpoint/2010/main" val="20146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Performance-Based</a:t>
            </a:r>
          </a:p>
        </p:txBody>
      </p:sp>
      <p:sp>
        <p:nvSpPr>
          <p:cNvPr id="3" name="Content Placeholder 2"/>
          <p:cNvSpPr>
            <a:spLocks noGrp="1"/>
          </p:cNvSpPr>
          <p:nvPr>
            <p:ph idx="1"/>
          </p:nvPr>
        </p:nvSpPr>
        <p:spPr/>
        <p:txBody>
          <a:bodyPr>
            <a:normAutofit fontScale="85000" lnSpcReduction="20000"/>
          </a:bodyPr>
          <a:lstStyle/>
          <a:p>
            <a:pPr>
              <a:lnSpc>
                <a:spcPct val="120000"/>
              </a:lnSpc>
            </a:pPr>
            <a:r>
              <a:rPr lang="en-US" sz="3800" dirty="0"/>
              <a:t>Medical or dental exam: </a:t>
            </a:r>
          </a:p>
          <a:p>
            <a:pPr lvl="1">
              <a:lnSpc>
                <a:spcPct val="120000"/>
              </a:lnSpc>
            </a:pPr>
            <a:r>
              <a:rPr lang="en-US" sz="3400" dirty="0"/>
              <a:t>A candidate is asked to perform a checkup on a “patient”.</a:t>
            </a:r>
          </a:p>
          <a:p>
            <a:pPr>
              <a:lnSpc>
                <a:spcPct val="120000"/>
              </a:lnSpc>
            </a:pPr>
            <a:r>
              <a:rPr lang="en-US" sz="3800" dirty="0"/>
              <a:t>Physical fitness exam:</a:t>
            </a:r>
          </a:p>
          <a:p>
            <a:pPr lvl="1">
              <a:lnSpc>
                <a:spcPct val="120000"/>
              </a:lnSpc>
            </a:pPr>
            <a:r>
              <a:rPr lang="en-US" sz="3400" dirty="0"/>
              <a:t>A candidate is asked to perform certain stretches.</a:t>
            </a:r>
          </a:p>
          <a:p>
            <a:pPr>
              <a:lnSpc>
                <a:spcPct val="120000"/>
              </a:lnSpc>
            </a:pPr>
            <a:r>
              <a:rPr lang="en-US" sz="3800" dirty="0"/>
              <a:t>Teacher exam:</a:t>
            </a:r>
          </a:p>
          <a:p>
            <a:pPr lvl="1">
              <a:lnSpc>
                <a:spcPct val="120000"/>
              </a:lnSpc>
            </a:pPr>
            <a:r>
              <a:rPr lang="en-US" sz="3400" dirty="0"/>
              <a:t>A candidate is asked to videotape themselves teaching a class.</a:t>
            </a:r>
          </a:p>
          <a:p>
            <a:pPr marL="0" indent="0">
              <a:lnSpc>
                <a:spcPct val="120000"/>
              </a:lnSpc>
              <a:buNone/>
            </a:pPr>
            <a:endParaRPr lang="en-US" sz="3800" i="1" dirty="0"/>
          </a:p>
        </p:txBody>
      </p:sp>
    </p:spTree>
    <p:extLst>
      <p:ext uri="{BB962C8B-B14F-4D97-AF65-F5344CB8AC3E}">
        <p14:creationId xmlns:p14="http://schemas.microsoft.com/office/powerpoint/2010/main" val="159878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Constructed Response</a:t>
            </a:r>
            <a:br>
              <a:rPr lang="en-US" dirty="0"/>
            </a:br>
            <a:r>
              <a:rPr lang="en-US" sz="3200" dirty="0"/>
              <a:t>Short Answer/Essay</a:t>
            </a:r>
            <a:endParaRPr lang="en-US" dirty="0"/>
          </a:p>
        </p:txBody>
      </p:sp>
      <p:sp>
        <p:nvSpPr>
          <p:cNvPr id="3" name="Content Placeholder 2"/>
          <p:cNvSpPr>
            <a:spLocks noGrp="1"/>
          </p:cNvSpPr>
          <p:nvPr>
            <p:ph idx="1"/>
          </p:nvPr>
        </p:nvSpPr>
        <p:spPr/>
        <p:txBody>
          <a:bodyPr>
            <a:normAutofit/>
          </a:bodyPr>
          <a:lstStyle/>
          <a:p>
            <a:pPr>
              <a:lnSpc>
                <a:spcPct val="120000"/>
              </a:lnSpc>
            </a:pPr>
            <a:r>
              <a:rPr lang="en-US" sz="3800" i="1" dirty="0"/>
              <a:t> </a:t>
            </a:r>
            <a:r>
              <a:rPr lang="en-US" sz="3800" dirty="0"/>
              <a:t>Describe in 2-3 sentences the main idea of the passage.</a:t>
            </a:r>
          </a:p>
          <a:p>
            <a:pPr>
              <a:lnSpc>
                <a:spcPct val="120000"/>
              </a:lnSpc>
            </a:pPr>
            <a:r>
              <a:rPr lang="en-US" sz="3800" dirty="0"/>
              <a:t>List 2 errors that were made by the woman in the scenario above.</a:t>
            </a:r>
          </a:p>
          <a:p>
            <a:pPr marL="0" indent="0">
              <a:lnSpc>
                <a:spcPct val="120000"/>
              </a:lnSpc>
              <a:buNone/>
            </a:pPr>
            <a:endParaRPr lang="en-US" sz="3800" i="1" dirty="0"/>
          </a:p>
        </p:txBody>
      </p:sp>
    </p:spTree>
    <p:extLst>
      <p:ext uri="{BB962C8B-B14F-4D97-AF65-F5344CB8AC3E}">
        <p14:creationId xmlns:p14="http://schemas.microsoft.com/office/powerpoint/2010/main" val="351500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7E8A-5E9D-4ACF-A2AB-04DEB99C8119}"/>
              </a:ext>
            </a:extLst>
          </p:cNvPr>
          <p:cNvSpPr>
            <a:spLocks noGrp="1"/>
          </p:cNvSpPr>
          <p:nvPr>
            <p:ph type="title"/>
          </p:nvPr>
        </p:nvSpPr>
        <p:spPr/>
        <p:txBody>
          <a:bodyPr/>
          <a:lstStyle/>
          <a:p>
            <a:r>
              <a:rPr lang="en-US" dirty="0"/>
              <a:t>When and why should we use innovative item types?</a:t>
            </a:r>
          </a:p>
        </p:txBody>
      </p:sp>
      <p:sp>
        <p:nvSpPr>
          <p:cNvPr id="3" name="Content Placeholder 2">
            <a:extLst>
              <a:ext uri="{FF2B5EF4-FFF2-40B4-BE49-F238E27FC236}">
                <a16:creationId xmlns:a16="http://schemas.microsoft.com/office/drawing/2014/main" id="{E6D98AFE-D662-44D1-8A8F-EBA8AC906F7E}"/>
              </a:ext>
            </a:extLst>
          </p:cNvPr>
          <p:cNvSpPr>
            <a:spLocks noGrp="1"/>
          </p:cNvSpPr>
          <p:nvPr>
            <p:ph idx="1"/>
          </p:nvPr>
        </p:nvSpPr>
        <p:spPr/>
        <p:txBody>
          <a:bodyPr>
            <a:normAutofit/>
          </a:bodyPr>
          <a:lstStyle/>
          <a:p>
            <a:pPr marL="514350" indent="-514350">
              <a:buFont typeface="+mj-lt"/>
              <a:buAutoNum type="arabicPeriod"/>
            </a:pPr>
            <a:r>
              <a:rPr lang="en-US" dirty="0"/>
              <a:t>Is there a need? If traditional MC items do not adequately measure the knowledge, skill, or ability being assessed, which type of items will address the need?</a:t>
            </a:r>
          </a:p>
          <a:p>
            <a:pPr marL="514350" indent="-514350">
              <a:buFont typeface="+mj-lt"/>
              <a:buAutoNum type="arabicPeriod"/>
            </a:pPr>
            <a:r>
              <a:rPr lang="en-US" dirty="0"/>
              <a:t>Can your test delivery system handle the innovative item you want to use?</a:t>
            </a:r>
          </a:p>
        </p:txBody>
      </p:sp>
    </p:spTree>
    <p:extLst>
      <p:ext uri="{BB962C8B-B14F-4D97-AF65-F5344CB8AC3E}">
        <p14:creationId xmlns:p14="http://schemas.microsoft.com/office/powerpoint/2010/main" val="275518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8778-75A8-4F33-9237-A0C356C43AA1}"/>
              </a:ext>
            </a:extLst>
          </p:cNvPr>
          <p:cNvSpPr>
            <a:spLocks noGrp="1"/>
          </p:cNvSpPr>
          <p:nvPr>
            <p:ph type="title"/>
          </p:nvPr>
        </p:nvSpPr>
        <p:spPr/>
        <p:txBody>
          <a:bodyPr/>
          <a:lstStyle/>
          <a:p>
            <a:r>
              <a:rPr lang="en-US" dirty="0"/>
              <a:t>When and why should we use innovative item types? </a:t>
            </a:r>
          </a:p>
        </p:txBody>
      </p:sp>
      <p:graphicFrame>
        <p:nvGraphicFramePr>
          <p:cNvPr id="5" name="Content Placeholder 4">
            <a:extLst>
              <a:ext uri="{FF2B5EF4-FFF2-40B4-BE49-F238E27FC236}">
                <a16:creationId xmlns:a16="http://schemas.microsoft.com/office/drawing/2014/main" id="{05047D8A-FA80-4B2B-A3C9-ABD6AF31F75B}"/>
              </a:ext>
            </a:extLst>
          </p:cNvPr>
          <p:cNvGraphicFramePr>
            <a:graphicFrameLocks noGrp="1"/>
          </p:cNvGraphicFramePr>
          <p:nvPr>
            <p:ph idx="1"/>
            <p:extLst>
              <p:ext uri="{D42A27DB-BD31-4B8C-83A1-F6EECF244321}">
                <p14:modId xmlns:p14="http://schemas.microsoft.com/office/powerpoint/2010/main" val="1446571362"/>
              </p:ext>
            </p:extLst>
          </p:nvPr>
        </p:nvGraphicFramePr>
        <p:xfrm>
          <a:off x="463177" y="2256993"/>
          <a:ext cx="10630647" cy="4152952"/>
        </p:xfrm>
        <a:graphic>
          <a:graphicData uri="http://schemas.openxmlformats.org/drawingml/2006/table">
            <a:tbl>
              <a:tblPr firstRow="1" bandRow="1">
                <a:tableStyleId>{5C22544A-7EE6-4342-B048-85BDC9FD1C3A}</a:tableStyleId>
              </a:tblPr>
              <a:tblGrid>
                <a:gridCol w="1580776">
                  <a:extLst>
                    <a:ext uri="{9D8B030D-6E8A-4147-A177-3AD203B41FA5}">
                      <a16:colId xmlns:a16="http://schemas.microsoft.com/office/drawing/2014/main" val="4050225712"/>
                    </a:ext>
                  </a:extLst>
                </a:gridCol>
                <a:gridCol w="4033544">
                  <a:extLst>
                    <a:ext uri="{9D8B030D-6E8A-4147-A177-3AD203B41FA5}">
                      <a16:colId xmlns:a16="http://schemas.microsoft.com/office/drawing/2014/main" val="3277204998"/>
                    </a:ext>
                  </a:extLst>
                </a:gridCol>
                <a:gridCol w="5016327">
                  <a:extLst>
                    <a:ext uri="{9D8B030D-6E8A-4147-A177-3AD203B41FA5}">
                      <a16:colId xmlns:a16="http://schemas.microsoft.com/office/drawing/2014/main" val="125524709"/>
                    </a:ext>
                  </a:extLst>
                </a:gridCol>
              </a:tblGrid>
              <a:tr h="349060">
                <a:tc>
                  <a:txBody>
                    <a:bodyPr/>
                    <a:lstStyle/>
                    <a:p>
                      <a:r>
                        <a:rPr lang="en-US" dirty="0"/>
                        <a:t>Item Type</a:t>
                      </a:r>
                    </a:p>
                  </a:txBody>
                  <a:tcPr/>
                </a:tc>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2249438925"/>
                  </a:ext>
                </a:extLst>
              </a:tr>
              <a:tr h="1585947">
                <a:tc>
                  <a:txBody>
                    <a:bodyPr/>
                    <a:lstStyle/>
                    <a:p>
                      <a:r>
                        <a:rPr lang="en-US" sz="1600" dirty="0"/>
                        <a:t>Selected Response</a:t>
                      </a:r>
                    </a:p>
                  </a:txBody>
                  <a:tcPr/>
                </a:tc>
                <a:tc>
                  <a:txBody>
                    <a:bodyPr/>
                    <a:lstStyle/>
                    <a:p>
                      <a:pPr marL="285750" indent="-285750">
                        <a:buFont typeface="Arial" panose="020B0604020202020204" pitchFamily="34" charset="0"/>
                        <a:buChar char="•"/>
                      </a:pPr>
                      <a:r>
                        <a:rPr lang="en-US" sz="1600" dirty="0"/>
                        <a:t>Fairly easy to understand</a:t>
                      </a:r>
                    </a:p>
                    <a:p>
                      <a:pPr marL="285750" indent="-285750">
                        <a:buFont typeface="Arial" panose="020B0604020202020204" pitchFamily="34" charset="0"/>
                        <a:buChar char="•"/>
                      </a:pPr>
                      <a:r>
                        <a:rPr lang="en-US" sz="1600" dirty="0"/>
                        <a:t>May assess higher level cognitive levels</a:t>
                      </a:r>
                    </a:p>
                    <a:p>
                      <a:pPr marL="285750" indent="-285750">
                        <a:buFont typeface="Arial" panose="020B0604020202020204" pitchFamily="34" charset="0"/>
                        <a:buChar char="•"/>
                      </a:pPr>
                      <a:r>
                        <a:rPr lang="en-US" sz="1600" dirty="0"/>
                        <a:t>May assess a variety of content</a:t>
                      </a:r>
                    </a:p>
                    <a:p>
                      <a:pPr marL="285750" indent="-285750">
                        <a:buFont typeface="Arial" panose="020B0604020202020204" pitchFamily="34" charset="0"/>
                        <a:buChar char="•"/>
                      </a:pPr>
                      <a:r>
                        <a:rPr lang="en-US" sz="1600" dirty="0"/>
                        <a:t>May increase candidate engagement in item</a:t>
                      </a:r>
                    </a:p>
                  </a:txBody>
                  <a:tcPr/>
                </a:tc>
                <a:tc>
                  <a:txBody>
                    <a:bodyPr/>
                    <a:lstStyle/>
                    <a:p>
                      <a:pPr marL="285750" indent="-285750">
                        <a:buFont typeface="Arial" panose="020B0604020202020204" pitchFamily="34" charset="0"/>
                        <a:buChar char="•"/>
                      </a:pPr>
                      <a:r>
                        <a:rPr lang="en-US" sz="1600" dirty="0"/>
                        <a:t>Item development takes longer</a:t>
                      </a:r>
                    </a:p>
                    <a:p>
                      <a:pPr marL="285750" indent="-285750">
                        <a:buFont typeface="Arial" panose="020B0604020202020204" pitchFamily="34" charset="0"/>
                        <a:buChar char="•"/>
                      </a:pPr>
                      <a:r>
                        <a:rPr lang="en-US" sz="1600" dirty="0"/>
                        <a:t>Need for an innovative item type should be there</a:t>
                      </a:r>
                    </a:p>
                    <a:p>
                      <a:pPr marL="285750" indent="-285750">
                        <a:buFont typeface="Arial" panose="020B0604020202020204" pitchFamily="34" charset="0"/>
                        <a:buChar char="•"/>
                      </a:pPr>
                      <a:r>
                        <a:rPr lang="en-US" sz="1600" dirty="0"/>
                        <a:t>May increase memorability of item</a:t>
                      </a:r>
                    </a:p>
                    <a:p>
                      <a:pPr marL="285750" indent="-285750">
                        <a:buFont typeface="Arial" panose="020B0604020202020204" pitchFamily="34" charset="0"/>
                        <a:buChar char="•"/>
                      </a:pPr>
                      <a:r>
                        <a:rPr lang="en-US" sz="1600" dirty="0"/>
                        <a:t>Directions must be very clearly stated</a:t>
                      </a:r>
                    </a:p>
                  </a:txBody>
                  <a:tcPr/>
                </a:tc>
                <a:extLst>
                  <a:ext uri="{0D108BD9-81ED-4DB2-BD59-A6C34878D82A}">
                    <a16:rowId xmlns:a16="http://schemas.microsoft.com/office/drawing/2014/main" val="373897632"/>
                  </a:ext>
                </a:extLst>
              </a:tr>
              <a:tr h="872650">
                <a:tc>
                  <a:txBody>
                    <a:bodyPr/>
                    <a:lstStyle/>
                    <a:p>
                      <a:r>
                        <a:rPr lang="en-US" sz="1600" dirty="0"/>
                        <a:t>Constructed Response</a:t>
                      </a:r>
                    </a:p>
                  </a:txBody>
                  <a:tcPr/>
                </a:tc>
                <a:tc>
                  <a:txBody>
                    <a:bodyPr/>
                    <a:lstStyle/>
                    <a:p>
                      <a:pPr marL="285750" indent="-285750">
                        <a:buFont typeface="Arial" panose="020B0604020202020204" pitchFamily="34" charset="0"/>
                        <a:buChar char="•"/>
                      </a:pPr>
                      <a:r>
                        <a:rPr lang="en-US" sz="1600" dirty="0"/>
                        <a:t>Same pros as above</a:t>
                      </a:r>
                    </a:p>
                    <a:p>
                      <a:pPr marL="285750" indent="-285750">
                        <a:buFont typeface="Arial" panose="020B0604020202020204" pitchFamily="34" charset="0"/>
                        <a:buChar char="•"/>
                      </a:pPr>
                      <a:r>
                        <a:rPr lang="en-US" sz="1600" dirty="0"/>
                        <a:t>Less constraint on possible responses</a:t>
                      </a:r>
                    </a:p>
                    <a:p>
                      <a:pPr marL="285750" indent="-285750">
                        <a:buFont typeface="Arial" panose="020B0604020202020204" pitchFamily="34" charset="0"/>
                        <a:buChar char="•"/>
                      </a:pPr>
                      <a:r>
                        <a:rPr lang="en-US" sz="1600" dirty="0"/>
                        <a:t>May decrease item development time (not counting rubric development time)</a:t>
                      </a:r>
                    </a:p>
                  </a:txBody>
                  <a:tcPr/>
                </a:tc>
                <a:tc>
                  <a:txBody>
                    <a:bodyPr/>
                    <a:lstStyle/>
                    <a:p>
                      <a:pPr marL="285750" indent="-285750">
                        <a:buFont typeface="Arial" panose="020B0604020202020204" pitchFamily="34" charset="0"/>
                        <a:buChar char="•"/>
                      </a:pPr>
                      <a:r>
                        <a:rPr lang="en-US" sz="1600" dirty="0"/>
                        <a:t>Same cons as above,</a:t>
                      </a:r>
                    </a:p>
                    <a:p>
                      <a:pPr marL="285750" indent="-285750">
                        <a:buFont typeface="Arial" panose="020B0604020202020204" pitchFamily="34" charset="0"/>
                        <a:buChar char="•"/>
                      </a:pPr>
                      <a:r>
                        <a:rPr lang="en-US" sz="1600" dirty="0"/>
                        <a:t>Possible rubric development (adds time and cost)</a:t>
                      </a:r>
                    </a:p>
                    <a:p>
                      <a:pPr marL="285750" indent="-285750">
                        <a:buFont typeface="Arial" panose="020B0604020202020204" pitchFamily="34" charset="0"/>
                        <a:buChar char="•"/>
                      </a:pPr>
                      <a:r>
                        <a:rPr lang="en-US" sz="1600" dirty="0"/>
                        <a:t>Memorability increases</a:t>
                      </a:r>
                    </a:p>
                  </a:txBody>
                  <a:tcPr/>
                </a:tc>
                <a:extLst>
                  <a:ext uri="{0D108BD9-81ED-4DB2-BD59-A6C34878D82A}">
                    <a16:rowId xmlns:a16="http://schemas.microsoft.com/office/drawing/2014/main" val="1233671245"/>
                  </a:ext>
                </a:extLst>
              </a:tr>
              <a:tr h="1134445">
                <a:tc>
                  <a:txBody>
                    <a:bodyPr/>
                    <a:lstStyle/>
                    <a:p>
                      <a:r>
                        <a:rPr lang="en-US" sz="1600" dirty="0"/>
                        <a:t>Performance-Based Responses</a:t>
                      </a:r>
                    </a:p>
                  </a:txBody>
                  <a:tcPr/>
                </a:tc>
                <a:tc>
                  <a:txBody>
                    <a:bodyPr/>
                    <a:lstStyle/>
                    <a:p>
                      <a:pPr marL="285750" indent="-285750">
                        <a:buFont typeface="Arial" panose="020B0604020202020204" pitchFamily="34" charset="0"/>
                        <a:buChar char="•"/>
                      </a:pPr>
                      <a:r>
                        <a:rPr lang="en-US" sz="1600" dirty="0"/>
                        <a:t>Same pros as above</a:t>
                      </a:r>
                    </a:p>
                    <a:p>
                      <a:pPr marL="285750" indent="-285750">
                        <a:buFont typeface="Arial" panose="020B0604020202020204" pitchFamily="34" charset="0"/>
                        <a:buChar char="•"/>
                      </a:pPr>
                      <a:r>
                        <a:rPr lang="en-US" sz="1600" dirty="0"/>
                        <a:t>Even less constraint on possible responses</a:t>
                      </a:r>
                    </a:p>
                    <a:p>
                      <a:pPr marL="285750" indent="-285750">
                        <a:buFont typeface="Arial" panose="020B0604020202020204" pitchFamily="34" charset="0"/>
                        <a:buChar char="•"/>
                      </a:pPr>
                      <a:r>
                        <a:rPr lang="en-US" sz="1600" dirty="0"/>
                        <a:t>Uses more real-life scenarios</a:t>
                      </a:r>
                    </a:p>
                  </a:txBody>
                  <a:tcPr/>
                </a:tc>
                <a:tc>
                  <a:txBody>
                    <a:bodyPr/>
                    <a:lstStyle/>
                    <a:p>
                      <a:pPr marL="285750" indent="-285750">
                        <a:buFont typeface="Arial" panose="020B0604020202020204" pitchFamily="34" charset="0"/>
                        <a:buChar char="•"/>
                      </a:pPr>
                      <a:r>
                        <a:rPr lang="en-US" sz="1600" dirty="0"/>
                        <a:t>Same cons as above</a:t>
                      </a:r>
                    </a:p>
                    <a:p>
                      <a:pPr marL="285750" indent="-285750">
                        <a:buFont typeface="Arial" panose="020B0604020202020204" pitchFamily="34" charset="0"/>
                        <a:buChar char="•"/>
                      </a:pPr>
                      <a:r>
                        <a:rPr lang="en-US" sz="1600" dirty="0"/>
                        <a:t>Rubric development and raters are a necessity </a:t>
                      </a:r>
                    </a:p>
                    <a:p>
                      <a:pPr marL="285750" indent="-285750">
                        <a:buFont typeface="Arial" panose="020B0604020202020204" pitchFamily="34" charset="0"/>
                        <a:buChar char="•"/>
                      </a:pPr>
                      <a:r>
                        <a:rPr lang="en-US" sz="1600" dirty="0"/>
                        <a:t>Memorability increases more</a:t>
                      </a:r>
                    </a:p>
                  </a:txBody>
                  <a:tcPr/>
                </a:tc>
                <a:extLst>
                  <a:ext uri="{0D108BD9-81ED-4DB2-BD59-A6C34878D82A}">
                    <a16:rowId xmlns:a16="http://schemas.microsoft.com/office/drawing/2014/main" val="4144554200"/>
                  </a:ext>
                </a:extLst>
              </a:tr>
            </a:tbl>
          </a:graphicData>
        </a:graphic>
      </p:graphicFrame>
    </p:spTree>
    <p:extLst>
      <p:ext uri="{BB962C8B-B14F-4D97-AF65-F5344CB8AC3E}">
        <p14:creationId xmlns:p14="http://schemas.microsoft.com/office/powerpoint/2010/main" val="299373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2789-FED6-440D-91DD-2B9DEAFFD41B}"/>
              </a:ext>
            </a:extLst>
          </p:cNvPr>
          <p:cNvSpPr>
            <a:spLocks noGrp="1"/>
          </p:cNvSpPr>
          <p:nvPr>
            <p:ph type="title"/>
          </p:nvPr>
        </p:nvSpPr>
        <p:spPr/>
        <p:txBody>
          <a:bodyPr/>
          <a:lstStyle/>
          <a:p>
            <a:r>
              <a:rPr lang="en-US" dirty="0"/>
              <a:t>How do you develop innovative item types?</a:t>
            </a:r>
          </a:p>
        </p:txBody>
      </p:sp>
      <p:sp>
        <p:nvSpPr>
          <p:cNvPr id="3" name="Content Placeholder 2">
            <a:extLst>
              <a:ext uri="{FF2B5EF4-FFF2-40B4-BE49-F238E27FC236}">
                <a16:creationId xmlns:a16="http://schemas.microsoft.com/office/drawing/2014/main" id="{3C1DC129-462C-47C6-94F0-4A44347904EA}"/>
              </a:ext>
            </a:extLst>
          </p:cNvPr>
          <p:cNvSpPr>
            <a:spLocks noGrp="1"/>
          </p:cNvSpPr>
          <p:nvPr>
            <p:ph idx="1"/>
          </p:nvPr>
        </p:nvSpPr>
        <p:spPr/>
        <p:txBody>
          <a:bodyPr>
            <a:normAutofit/>
          </a:bodyPr>
          <a:lstStyle/>
          <a:p>
            <a:pPr marL="0" indent="0">
              <a:buNone/>
            </a:pPr>
            <a:r>
              <a:rPr lang="en-US" sz="2400" dirty="0"/>
              <a:t>Item Writing = Creative Process   	         Item Analysis = Statistical Process</a:t>
            </a:r>
          </a:p>
        </p:txBody>
      </p:sp>
      <p:pic>
        <p:nvPicPr>
          <p:cNvPr id="5" name="Picture 4">
            <a:extLst>
              <a:ext uri="{FF2B5EF4-FFF2-40B4-BE49-F238E27FC236}">
                <a16:creationId xmlns:a16="http://schemas.microsoft.com/office/drawing/2014/main" id="{B96C8177-D84F-4DA7-8DA4-6E36016FB48E}"/>
              </a:ext>
            </a:extLst>
          </p:cNvPr>
          <p:cNvPicPr>
            <a:picLocks noChangeAspect="1"/>
          </p:cNvPicPr>
          <p:nvPr/>
        </p:nvPicPr>
        <p:blipFill>
          <a:blip r:embed="rId3"/>
          <a:stretch>
            <a:fillRect/>
          </a:stretch>
        </p:blipFill>
        <p:spPr>
          <a:xfrm>
            <a:off x="1892118" y="2844837"/>
            <a:ext cx="1695450" cy="2609850"/>
          </a:xfrm>
          <a:prstGeom prst="rect">
            <a:avLst/>
          </a:prstGeom>
        </p:spPr>
      </p:pic>
      <p:cxnSp>
        <p:nvCxnSpPr>
          <p:cNvPr id="7" name="Straight Connector 6">
            <a:extLst>
              <a:ext uri="{FF2B5EF4-FFF2-40B4-BE49-F238E27FC236}">
                <a16:creationId xmlns:a16="http://schemas.microsoft.com/office/drawing/2014/main" id="{B31B752C-1054-4D3A-BAF1-EFDAF95D6326}"/>
              </a:ext>
            </a:extLst>
          </p:cNvPr>
          <p:cNvCxnSpPr>
            <a:stCxn id="3" idx="0"/>
            <a:endCxn id="3" idx="2"/>
          </p:cNvCxnSpPr>
          <p:nvPr/>
        </p:nvCxnSpPr>
        <p:spPr>
          <a:xfrm>
            <a:off x="5621155" y="2358189"/>
            <a:ext cx="0" cy="3878982"/>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A5B1210-057D-495E-AD0E-D744C7A96301}"/>
              </a:ext>
            </a:extLst>
          </p:cNvPr>
          <p:cNvPicPr>
            <a:picLocks noChangeAspect="1"/>
          </p:cNvPicPr>
          <p:nvPr/>
        </p:nvPicPr>
        <p:blipFill>
          <a:blip r:embed="rId4"/>
          <a:stretch>
            <a:fillRect/>
          </a:stretch>
        </p:blipFill>
        <p:spPr>
          <a:xfrm>
            <a:off x="7080432" y="3221410"/>
            <a:ext cx="2371725" cy="1571625"/>
          </a:xfrm>
          <a:prstGeom prst="rect">
            <a:avLst/>
          </a:prstGeom>
        </p:spPr>
      </p:pic>
    </p:spTree>
    <p:extLst>
      <p:ext uri="{BB962C8B-B14F-4D97-AF65-F5344CB8AC3E}">
        <p14:creationId xmlns:p14="http://schemas.microsoft.com/office/powerpoint/2010/main" val="288315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7E8A-5E9D-4ACF-A2AB-04DEB99C8119}"/>
              </a:ext>
            </a:extLst>
          </p:cNvPr>
          <p:cNvSpPr>
            <a:spLocks noGrp="1"/>
          </p:cNvSpPr>
          <p:nvPr>
            <p:ph type="title"/>
          </p:nvPr>
        </p:nvSpPr>
        <p:spPr/>
        <p:txBody>
          <a:bodyPr/>
          <a:lstStyle/>
          <a:p>
            <a:r>
              <a:rPr lang="en-US" dirty="0"/>
              <a:t>How do you develop innovative item types?</a:t>
            </a:r>
          </a:p>
        </p:txBody>
      </p:sp>
      <p:sp>
        <p:nvSpPr>
          <p:cNvPr id="9" name="Rectangle 8">
            <a:extLst>
              <a:ext uri="{FF2B5EF4-FFF2-40B4-BE49-F238E27FC236}">
                <a16:creationId xmlns:a16="http://schemas.microsoft.com/office/drawing/2014/main" id="{31D87448-825D-4E39-B41B-8C5E5E9C2E22}"/>
              </a:ext>
            </a:extLst>
          </p:cNvPr>
          <p:cNvSpPr/>
          <p:nvPr/>
        </p:nvSpPr>
        <p:spPr>
          <a:xfrm>
            <a:off x="484094" y="2541494"/>
            <a:ext cx="1554480" cy="941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there a need?</a:t>
            </a:r>
          </a:p>
        </p:txBody>
      </p:sp>
      <p:sp>
        <p:nvSpPr>
          <p:cNvPr id="10" name="Rectangle 9">
            <a:extLst>
              <a:ext uri="{FF2B5EF4-FFF2-40B4-BE49-F238E27FC236}">
                <a16:creationId xmlns:a16="http://schemas.microsoft.com/office/drawing/2014/main" id="{FA40D8DD-C46E-4C9E-8F81-F846C9981523}"/>
              </a:ext>
            </a:extLst>
          </p:cNvPr>
          <p:cNvSpPr/>
          <p:nvPr/>
        </p:nvSpPr>
        <p:spPr>
          <a:xfrm>
            <a:off x="2640106" y="2541494"/>
            <a:ext cx="2043952" cy="941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item type(s) may meet the need?</a:t>
            </a:r>
          </a:p>
        </p:txBody>
      </p:sp>
      <p:sp>
        <p:nvSpPr>
          <p:cNvPr id="11" name="Rectangle 10">
            <a:extLst>
              <a:ext uri="{FF2B5EF4-FFF2-40B4-BE49-F238E27FC236}">
                <a16:creationId xmlns:a16="http://schemas.microsoft.com/office/drawing/2014/main" id="{129F1AC8-10CC-4C21-9443-91BB397F2E48}"/>
              </a:ext>
            </a:extLst>
          </p:cNvPr>
          <p:cNvSpPr/>
          <p:nvPr/>
        </p:nvSpPr>
        <p:spPr>
          <a:xfrm>
            <a:off x="5285590" y="2474258"/>
            <a:ext cx="1869142" cy="1075765"/>
          </a:xfrm>
          <a:prstGeom prst="rect">
            <a:avLst/>
          </a:prstGeom>
          <a:solidFill>
            <a:srgbClr val="F278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skeletal framework of item type(s)</a:t>
            </a:r>
          </a:p>
        </p:txBody>
      </p:sp>
      <p:sp>
        <p:nvSpPr>
          <p:cNvPr id="13" name="Arc 12">
            <a:extLst>
              <a:ext uri="{FF2B5EF4-FFF2-40B4-BE49-F238E27FC236}">
                <a16:creationId xmlns:a16="http://schemas.microsoft.com/office/drawing/2014/main" id="{90F94D01-2F45-41E5-9A0A-645E1E79AAE6}"/>
              </a:ext>
            </a:extLst>
          </p:cNvPr>
          <p:cNvSpPr/>
          <p:nvPr/>
        </p:nvSpPr>
        <p:spPr>
          <a:xfrm>
            <a:off x="5640145" y="2855022"/>
            <a:ext cx="3302598" cy="1311172"/>
          </a:xfrm>
          <a:prstGeom prst="arc">
            <a:avLst>
              <a:gd name="adj1" fmla="val 16200000"/>
              <a:gd name="adj2" fmla="val 330052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5B7C35D-D57A-46B0-887C-06A17E79F553}"/>
              </a:ext>
            </a:extLst>
          </p:cNvPr>
          <p:cNvCxnSpPr>
            <a:stCxn id="9" idx="3"/>
            <a:endCxn id="10" idx="1"/>
          </p:cNvCxnSpPr>
          <p:nvPr/>
        </p:nvCxnSpPr>
        <p:spPr>
          <a:xfrm>
            <a:off x="2038574" y="3012141"/>
            <a:ext cx="601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9DD823C-04CB-49EE-ACCA-C2366FDE3E4A}"/>
              </a:ext>
            </a:extLst>
          </p:cNvPr>
          <p:cNvCxnSpPr/>
          <p:nvPr/>
        </p:nvCxnSpPr>
        <p:spPr>
          <a:xfrm>
            <a:off x="4684058" y="3012141"/>
            <a:ext cx="601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4BD54B2-F8DA-4F3A-B94B-CF39B41C7EFC}"/>
              </a:ext>
            </a:extLst>
          </p:cNvPr>
          <p:cNvSpPr txBox="1"/>
          <p:nvPr/>
        </p:nvSpPr>
        <p:spPr>
          <a:xfrm>
            <a:off x="2037229" y="2705143"/>
            <a:ext cx="1317812" cy="369332"/>
          </a:xfrm>
          <a:prstGeom prst="rect">
            <a:avLst/>
          </a:prstGeom>
          <a:noFill/>
        </p:spPr>
        <p:txBody>
          <a:bodyPr wrap="square" rtlCol="0">
            <a:spAutoFit/>
          </a:bodyPr>
          <a:lstStyle/>
          <a:p>
            <a:r>
              <a:rPr lang="en-US" dirty="0"/>
              <a:t>Yes</a:t>
            </a:r>
          </a:p>
        </p:txBody>
      </p:sp>
      <p:cxnSp>
        <p:nvCxnSpPr>
          <p:cNvPr id="47" name="Straight Connector 46">
            <a:extLst>
              <a:ext uri="{FF2B5EF4-FFF2-40B4-BE49-F238E27FC236}">
                <a16:creationId xmlns:a16="http://schemas.microsoft.com/office/drawing/2014/main" id="{E091B7B9-3FE3-40B9-AD77-35191F0D5E2A}"/>
              </a:ext>
            </a:extLst>
          </p:cNvPr>
          <p:cNvCxnSpPr/>
          <p:nvPr/>
        </p:nvCxnSpPr>
        <p:spPr>
          <a:xfrm flipH="1">
            <a:off x="3038962" y="6398686"/>
            <a:ext cx="2103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DB4939D-C9F0-43C8-8A70-88D1EA23EE27}"/>
              </a:ext>
            </a:extLst>
          </p:cNvPr>
          <p:cNvCxnSpPr>
            <a:cxnSpLocks/>
          </p:cNvCxnSpPr>
          <p:nvPr/>
        </p:nvCxnSpPr>
        <p:spPr>
          <a:xfrm flipV="1">
            <a:off x="3038962" y="4036889"/>
            <a:ext cx="6274" cy="236179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2CE1F65-8932-4004-ABDD-0D06E56C44C0}"/>
              </a:ext>
            </a:extLst>
          </p:cNvPr>
          <p:cNvSpPr txBox="1"/>
          <p:nvPr/>
        </p:nvSpPr>
        <p:spPr>
          <a:xfrm>
            <a:off x="1706034" y="4221385"/>
            <a:ext cx="1441477" cy="646331"/>
          </a:xfrm>
          <a:prstGeom prst="rect">
            <a:avLst/>
          </a:prstGeom>
          <a:noFill/>
        </p:spPr>
        <p:txBody>
          <a:bodyPr wrap="square" rtlCol="0">
            <a:spAutoFit/>
          </a:bodyPr>
          <a:lstStyle/>
          <a:p>
            <a:r>
              <a:rPr lang="en-US" dirty="0"/>
              <a:t>No. Review and Revise</a:t>
            </a:r>
          </a:p>
        </p:txBody>
      </p:sp>
      <p:grpSp>
        <p:nvGrpSpPr>
          <p:cNvPr id="66" name="Group 65">
            <a:extLst>
              <a:ext uri="{FF2B5EF4-FFF2-40B4-BE49-F238E27FC236}">
                <a16:creationId xmlns:a16="http://schemas.microsoft.com/office/drawing/2014/main" id="{06B33E56-9385-4F03-8C23-4A025778D699}"/>
              </a:ext>
            </a:extLst>
          </p:cNvPr>
          <p:cNvGrpSpPr/>
          <p:nvPr/>
        </p:nvGrpSpPr>
        <p:grpSpPr>
          <a:xfrm>
            <a:off x="3871543" y="3142428"/>
            <a:ext cx="7192624" cy="3584247"/>
            <a:chOff x="6998955" y="3099313"/>
            <a:chExt cx="7192624" cy="3584247"/>
          </a:xfrm>
        </p:grpSpPr>
        <p:sp>
          <p:nvSpPr>
            <p:cNvPr id="20" name="Rectangle 19">
              <a:extLst>
                <a:ext uri="{FF2B5EF4-FFF2-40B4-BE49-F238E27FC236}">
                  <a16:creationId xmlns:a16="http://schemas.microsoft.com/office/drawing/2014/main" id="{BA898500-E5BA-43E7-9354-DFF480154B79}"/>
                </a:ext>
              </a:extLst>
            </p:cNvPr>
            <p:cNvSpPr/>
            <p:nvPr/>
          </p:nvSpPr>
          <p:spPr>
            <a:xfrm>
              <a:off x="9519262" y="4529883"/>
              <a:ext cx="2560320" cy="548640"/>
            </a:xfrm>
            <a:prstGeom prst="rect">
              <a:avLst/>
            </a:prstGeom>
            <a:solidFill>
              <a:srgbClr val="F278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 stakeholders of new item type(s)</a:t>
              </a:r>
            </a:p>
          </p:txBody>
        </p:sp>
        <p:grpSp>
          <p:nvGrpSpPr>
            <p:cNvPr id="65" name="Group 64">
              <a:extLst>
                <a:ext uri="{FF2B5EF4-FFF2-40B4-BE49-F238E27FC236}">
                  <a16:creationId xmlns:a16="http://schemas.microsoft.com/office/drawing/2014/main" id="{6E5A23AC-5AF6-40F9-81E4-3C96290F45FD}"/>
                </a:ext>
              </a:extLst>
            </p:cNvPr>
            <p:cNvGrpSpPr/>
            <p:nvPr/>
          </p:nvGrpSpPr>
          <p:grpSpPr>
            <a:xfrm>
              <a:off x="6998955" y="3099313"/>
              <a:ext cx="7192624" cy="3584247"/>
              <a:chOff x="6998955" y="3099313"/>
              <a:chExt cx="7192624" cy="3584247"/>
            </a:xfrm>
          </p:grpSpPr>
          <p:sp>
            <p:nvSpPr>
              <p:cNvPr id="12" name="Rectangle 11">
                <a:extLst>
                  <a:ext uri="{FF2B5EF4-FFF2-40B4-BE49-F238E27FC236}">
                    <a16:creationId xmlns:a16="http://schemas.microsoft.com/office/drawing/2014/main" id="{7307C4F5-55C0-4694-9371-3E0391E0FCB0}"/>
                  </a:ext>
                </a:extLst>
              </p:cNvPr>
              <p:cNvSpPr/>
              <p:nvPr/>
            </p:nvSpPr>
            <p:spPr>
              <a:xfrm>
                <a:off x="8008172" y="3702423"/>
                <a:ext cx="2834640" cy="548640"/>
              </a:xfrm>
              <a:prstGeom prst="rect">
                <a:avLst/>
              </a:prstGeom>
              <a:solidFill>
                <a:srgbClr val="F278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 the framework. Does it meet the need?</a:t>
                </a:r>
              </a:p>
            </p:txBody>
          </p:sp>
          <p:sp>
            <p:nvSpPr>
              <p:cNvPr id="14" name="TextBox 13">
                <a:extLst>
                  <a:ext uri="{FF2B5EF4-FFF2-40B4-BE49-F238E27FC236}">
                    <a16:creationId xmlns:a16="http://schemas.microsoft.com/office/drawing/2014/main" id="{BA35DA87-EB4C-4CFD-93D5-34D330E100E9}"/>
                  </a:ext>
                </a:extLst>
              </p:cNvPr>
              <p:cNvSpPr txBox="1"/>
              <p:nvPr/>
            </p:nvSpPr>
            <p:spPr>
              <a:xfrm>
                <a:off x="12043574" y="3099313"/>
                <a:ext cx="2030506" cy="646331"/>
              </a:xfrm>
              <a:prstGeom prst="rect">
                <a:avLst/>
              </a:prstGeom>
              <a:noFill/>
            </p:spPr>
            <p:txBody>
              <a:bodyPr wrap="square" rtlCol="0">
                <a:spAutoFit/>
              </a:bodyPr>
              <a:lstStyle/>
              <a:p>
                <a:r>
                  <a:rPr lang="en-US" dirty="0"/>
                  <a:t>No. Review and Revise</a:t>
                </a:r>
              </a:p>
            </p:txBody>
          </p:sp>
          <p:sp>
            <p:nvSpPr>
              <p:cNvPr id="19" name="Rectangle 18">
                <a:extLst>
                  <a:ext uri="{FF2B5EF4-FFF2-40B4-BE49-F238E27FC236}">
                    <a16:creationId xmlns:a16="http://schemas.microsoft.com/office/drawing/2014/main" id="{84AA0CD0-AFE6-4065-AD16-A518DC230286}"/>
                  </a:ext>
                </a:extLst>
              </p:cNvPr>
              <p:cNvSpPr/>
              <p:nvPr/>
            </p:nvSpPr>
            <p:spPr>
              <a:xfrm>
                <a:off x="6998955" y="4538993"/>
                <a:ext cx="2194560" cy="548640"/>
              </a:xfrm>
              <a:prstGeom prst="rect">
                <a:avLst/>
              </a:prstGeom>
              <a:solidFill>
                <a:srgbClr val="F278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items with new item type(s)</a:t>
                </a:r>
              </a:p>
            </p:txBody>
          </p:sp>
          <p:cxnSp>
            <p:nvCxnSpPr>
              <p:cNvPr id="24" name="Straight Arrow Connector 23">
                <a:extLst>
                  <a:ext uri="{FF2B5EF4-FFF2-40B4-BE49-F238E27FC236}">
                    <a16:creationId xmlns:a16="http://schemas.microsoft.com/office/drawing/2014/main" id="{4DCA04F3-7EED-48A4-919C-D467B049E434}"/>
                  </a:ext>
                </a:extLst>
              </p:cNvPr>
              <p:cNvCxnSpPr>
                <a:cxnSpLocks/>
              </p:cNvCxnSpPr>
              <p:nvPr/>
            </p:nvCxnSpPr>
            <p:spPr>
              <a:xfrm flipH="1">
                <a:off x="9058511" y="4278374"/>
                <a:ext cx="0" cy="26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855446F-FD89-49AD-8F40-798634AFFAF8}"/>
                  </a:ext>
                </a:extLst>
              </p:cNvPr>
              <p:cNvSpPr txBox="1"/>
              <p:nvPr/>
            </p:nvSpPr>
            <p:spPr>
              <a:xfrm>
                <a:off x="9058511" y="4235677"/>
                <a:ext cx="609251" cy="369332"/>
              </a:xfrm>
              <a:prstGeom prst="rect">
                <a:avLst/>
              </a:prstGeom>
              <a:noFill/>
            </p:spPr>
            <p:txBody>
              <a:bodyPr wrap="square" rtlCol="0">
                <a:spAutoFit/>
              </a:bodyPr>
              <a:lstStyle/>
              <a:p>
                <a:r>
                  <a:rPr lang="en-US" dirty="0"/>
                  <a:t>Yes</a:t>
                </a:r>
              </a:p>
            </p:txBody>
          </p:sp>
          <p:sp>
            <p:nvSpPr>
              <p:cNvPr id="30" name="Rectangle 29">
                <a:extLst>
                  <a:ext uri="{FF2B5EF4-FFF2-40B4-BE49-F238E27FC236}">
                    <a16:creationId xmlns:a16="http://schemas.microsoft.com/office/drawing/2014/main" id="{B17151EA-4575-40BA-8BE7-566B3C7F7DD9}"/>
                  </a:ext>
                </a:extLst>
              </p:cNvPr>
              <p:cNvSpPr/>
              <p:nvPr/>
            </p:nvSpPr>
            <p:spPr>
              <a:xfrm>
                <a:off x="8269494" y="5357343"/>
                <a:ext cx="2560320" cy="548640"/>
              </a:xfrm>
              <a:prstGeom prst="rect">
                <a:avLst/>
              </a:prstGeom>
              <a:solidFill>
                <a:srgbClr val="F278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PILOT and ANALYZE new item types</a:t>
                </a:r>
              </a:p>
            </p:txBody>
          </p:sp>
          <p:cxnSp>
            <p:nvCxnSpPr>
              <p:cNvPr id="53" name="Straight Arrow Connector 52">
                <a:extLst>
                  <a:ext uri="{FF2B5EF4-FFF2-40B4-BE49-F238E27FC236}">
                    <a16:creationId xmlns:a16="http://schemas.microsoft.com/office/drawing/2014/main" id="{FAC54C2B-4F7A-44DD-855C-26DA80103848}"/>
                  </a:ext>
                </a:extLst>
              </p:cNvPr>
              <p:cNvCxnSpPr>
                <a:cxnSpLocks/>
              </p:cNvCxnSpPr>
              <p:nvPr/>
            </p:nvCxnSpPr>
            <p:spPr>
              <a:xfrm flipH="1">
                <a:off x="9604657" y="4261121"/>
                <a:ext cx="0" cy="26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51D4059-C1FA-4A0E-AEA1-78197AE59CD1}"/>
                  </a:ext>
                </a:extLst>
              </p:cNvPr>
              <p:cNvCxnSpPr>
                <a:cxnSpLocks/>
              </p:cNvCxnSpPr>
              <p:nvPr/>
            </p:nvCxnSpPr>
            <p:spPr>
              <a:xfrm flipH="1">
                <a:off x="9030483" y="5090711"/>
                <a:ext cx="0" cy="26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AFC2E18-CF60-4C3D-9256-D49828B4CE6E}"/>
                  </a:ext>
                </a:extLst>
              </p:cNvPr>
              <p:cNvCxnSpPr>
                <a:cxnSpLocks/>
              </p:cNvCxnSpPr>
              <p:nvPr/>
            </p:nvCxnSpPr>
            <p:spPr>
              <a:xfrm flipH="1">
                <a:off x="9667762" y="5077367"/>
                <a:ext cx="0" cy="26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35DBBDF-8AB9-4BE9-8985-A87AC99A2BB5}"/>
                  </a:ext>
                </a:extLst>
              </p:cNvPr>
              <p:cNvSpPr/>
              <p:nvPr/>
            </p:nvSpPr>
            <p:spPr>
              <a:xfrm>
                <a:off x="11631259" y="6134920"/>
                <a:ext cx="2560320" cy="548640"/>
              </a:xfrm>
              <a:prstGeom prst="rect">
                <a:avLst/>
              </a:prstGeom>
              <a:solidFill>
                <a:srgbClr val="03A2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and DOCUMENT</a:t>
                </a:r>
              </a:p>
            </p:txBody>
          </p:sp>
          <p:cxnSp>
            <p:nvCxnSpPr>
              <p:cNvPr id="64" name="Straight Arrow Connector 63">
                <a:extLst>
                  <a:ext uri="{FF2B5EF4-FFF2-40B4-BE49-F238E27FC236}">
                    <a16:creationId xmlns:a16="http://schemas.microsoft.com/office/drawing/2014/main" id="{F692EB09-B443-407C-B053-3837B7AA2141}"/>
                  </a:ext>
                </a:extLst>
              </p:cNvPr>
              <p:cNvCxnSpPr>
                <a:cxnSpLocks/>
              </p:cNvCxnSpPr>
              <p:nvPr/>
            </p:nvCxnSpPr>
            <p:spPr>
              <a:xfrm flipH="1">
                <a:off x="9510881" y="5929011"/>
                <a:ext cx="0"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68" name="Straight Arrow Connector 67">
            <a:extLst>
              <a:ext uri="{FF2B5EF4-FFF2-40B4-BE49-F238E27FC236}">
                <a16:creationId xmlns:a16="http://schemas.microsoft.com/office/drawing/2014/main" id="{609023B3-21E2-4AF7-85B0-41F2D24BF4A5}"/>
              </a:ext>
            </a:extLst>
          </p:cNvPr>
          <p:cNvCxnSpPr/>
          <p:nvPr/>
        </p:nvCxnSpPr>
        <p:spPr>
          <a:xfrm>
            <a:off x="3038962" y="4031215"/>
            <a:ext cx="176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5154ED9-802B-4104-A147-D9796BDE1C82}"/>
              </a:ext>
            </a:extLst>
          </p:cNvPr>
          <p:cNvSpPr/>
          <p:nvPr/>
        </p:nvSpPr>
        <p:spPr>
          <a:xfrm>
            <a:off x="5142082" y="6178035"/>
            <a:ext cx="2743200" cy="548640"/>
          </a:xfrm>
          <a:prstGeom prst="rect">
            <a:avLst/>
          </a:prstGeom>
          <a:solidFill>
            <a:srgbClr val="F278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 the item type. Did it meet the need?</a:t>
            </a:r>
          </a:p>
        </p:txBody>
      </p:sp>
      <p:sp>
        <p:nvSpPr>
          <p:cNvPr id="72" name="TextBox 71">
            <a:extLst>
              <a:ext uri="{FF2B5EF4-FFF2-40B4-BE49-F238E27FC236}">
                <a16:creationId xmlns:a16="http://schemas.microsoft.com/office/drawing/2014/main" id="{3D685B2D-E3A3-4788-9F2E-EBBCF4A9D0B4}"/>
              </a:ext>
            </a:extLst>
          </p:cNvPr>
          <p:cNvSpPr txBox="1"/>
          <p:nvPr/>
        </p:nvSpPr>
        <p:spPr>
          <a:xfrm>
            <a:off x="7894596" y="6154887"/>
            <a:ext cx="609251" cy="369332"/>
          </a:xfrm>
          <a:prstGeom prst="rect">
            <a:avLst/>
          </a:prstGeom>
          <a:noFill/>
        </p:spPr>
        <p:txBody>
          <a:bodyPr wrap="square" rtlCol="0">
            <a:spAutoFit/>
          </a:bodyPr>
          <a:lstStyle/>
          <a:p>
            <a:r>
              <a:rPr lang="en-US" dirty="0"/>
              <a:t>Yes</a:t>
            </a:r>
          </a:p>
        </p:txBody>
      </p:sp>
      <p:cxnSp>
        <p:nvCxnSpPr>
          <p:cNvPr id="74" name="Straight Arrow Connector 73">
            <a:extLst>
              <a:ext uri="{FF2B5EF4-FFF2-40B4-BE49-F238E27FC236}">
                <a16:creationId xmlns:a16="http://schemas.microsoft.com/office/drawing/2014/main" id="{08643EC9-FACA-480E-8EFA-F890DECEF9B7}"/>
              </a:ext>
            </a:extLst>
          </p:cNvPr>
          <p:cNvCxnSpPr/>
          <p:nvPr/>
        </p:nvCxnSpPr>
        <p:spPr>
          <a:xfrm>
            <a:off x="7894596" y="6515129"/>
            <a:ext cx="6092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777D45D-6209-4E0F-9674-8057A391504A}"/>
              </a:ext>
            </a:extLst>
          </p:cNvPr>
          <p:cNvCxnSpPr>
            <a:cxnSpLocks/>
          </p:cNvCxnSpPr>
          <p:nvPr/>
        </p:nvCxnSpPr>
        <p:spPr>
          <a:xfrm flipH="1">
            <a:off x="6191624" y="3553456"/>
            <a:ext cx="0"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478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BF0D-B1BE-4705-AC86-933AB6AD53ED}"/>
              </a:ext>
            </a:extLst>
          </p:cNvPr>
          <p:cNvSpPr>
            <a:spLocks noGrp="1"/>
          </p:cNvSpPr>
          <p:nvPr>
            <p:ph type="title"/>
          </p:nvPr>
        </p:nvSpPr>
        <p:spPr>
          <a:xfrm>
            <a:off x="356136" y="661487"/>
            <a:ext cx="10515600" cy="1325563"/>
          </a:xfrm>
        </p:spPr>
        <p:txBody>
          <a:bodyPr/>
          <a:lstStyle/>
          <a:p>
            <a:r>
              <a:rPr lang="en-US" dirty="0"/>
              <a:t>NCARB Experience</a:t>
            </a:r>
          </a:p>
        </p:txBody>
      </p:sp>
      <p:sp>
        <p:nvSpPr>
          <p:cNvPr id="3" name="Content Placeholder 2">
            <a:extLst>
              <a:ext uri="{FF2B5EF4-FFF2-40B4-BE49-F238E27FC236}">
                <a16:creationId xmlns:a16="http://schemas.microsoft.com/office/drawing/2014/main" id="{A78EE150-A9C2-4432-A208-9B9F43A16355}"/>
              </a:ext>
            </a:extLst>
          </p:cNvPr>
          <p:cNvSpPr>
            <a:spLocks noGrp="1"/>
          </p:cNvSpPr>
          <p:nvPr>
            <p:ph idx="1"/>
          </p:nvPr>
        </p:nvSpPr>
        <p:spPr>
          <a:xfrm>
            <a:off x="356136" y="1682601"/>
            <a:ext cx="11479728" cy="4540204"/>
          </a:xfrm>
        </p:spPr>
        <p:txBody>
          <a:bodyPr/>
          <a:lstStyle/>
          <a:p>
            <a:pPr marL="0" indent="0">
              <a:buNone/>
            </a:pPr>
            <a:r>
              <a:rPr lang="en-US" dirty="0"/>
              <a:t>Architect Registration Examination</a:t>
            </a:r>
            <a:r>
              <a:rPr lang="en-US" baseline="30000" dirty="0"/>
              <a:t>®</a:t>
            </a:r>
            <a:r>
              <a:rPr lang="en-US" dirty="0"/>
              <a:t> (ARE</a:t>
            </a:r>
            <a:r>
              <a:rPr lang="en-US" baseline="30000" dirty="0"/>
              <a:t>®</a:t>
            </a:r>
            <a:r>
              <a:rPr lang="en-US" dirty="0"/>
              <a:t>)</a:t>
            </a:r>
          </a:p>
          <a:p>
            <a:pPr marL="0" indent="0">
              <a:buNone/>
            </a:pPr>
            <a:endParaRPr lang="en-US" dirty="0"/>
          </a:p>
          <a:p>
            <a:r>
              <a:rPr lang="en-US" b="1" dirty="0">
                <a:solidFill>
                  <a:srgbClr val="03A277"/>
                </a:solidFill>
              </a:rPr>
              <a:t>1997</a:t>
            </a:r>
            <a:r>
              <a:rPr lang="en-US" dirty="0"/>
              <a:t> – First computer based exam, included </a:t>
            </a:r>
            <a:r>
              <a:rPr lang="en-US" b="1" dirty="0"/>
              <a:t>MC</a:t>
            </a:r>
            <a:r>
              <a:rPr lang="en-US" dirty="0"/>
              <a:t> items and </a:t>
            </a:r>
            <a:r>
              <a:rPr lang="en-US" b="1" dirty="0"/>
              <a:t>Vignettes</a:t>
            </a:r>
            <a:br>
              <a:rPr lang="en-US" dirty="0"/>
            </a:br>
            <a:endParaRPr lang="en-US" dirty="0"/>
          </a:p>
          <a:p>
            <a:r>
              <a:rPr lang="en-US" b="1" dirty="0">
                <a:solidFill>
                  <a:srgbClr val="03A277"/>
                </a:solidFill>
              </a:rPr>
              <a:t>2008</a:t>
            </a:r>
            <a:r>
              <a:rPr lang="en-US" dirty="0"/>
              <a:t> – Added </a:t>
            </a:r>
            <a:r>
              <a:rPr lang="en-US" b="1" dirty="0"/>
              <a:t>CATA</a:t>
            </a:r>
            <a:r>
              <a:rPr lang="en-US" dirty="0"/>
              <a:t> and </a:t>
            </a:r>
            <a:r>
              <a:rPr lang="en-US" b="1" dirty="0" err="1"/>
              <a:t>QFIB</a:t>
            </a:r>
            <a:r>
              <a:rPr lang="en-US" dirty="0"/>
              <a:t> items</a:t>
            </a:r>
            <a:br>
              <a:rPr lang="en-US" dirty="0"/>
            </a:br>
            <a:endParaRPr lang="en-US" dirty="0"/>
          </a:p>
          <a:p>
            <a:r>
              <a:rPr lang="en-US" b="1" dirty="0">
                <a:solidFill>
                  <a:srgbClr val="03A277"/>
                </a:solidFill>
              </a:rPr>
              <a:t>2016</a:t>
            </a:r>
            <a:r>
              <a:rPr lang="en-US" b="1" dirty="0"/>
              <a:t> </a:t>
            </a:r>
            <a:r>
              <a:rPr lang="en-US" dirty="0"/>
              <a:t>– Launched new exam, added </a:t>
            </a:r>
            <a:r>
              <a:rPr lang="en-US" b="1" dirty="0"/>
              <a:t>Hotspots</a:t>
            </a:r>
            <a:r>
              <a:rPr lang="en-US" dirty="0"/>
              <a:t>, </a:t>
            </a:r>
            <a:r>
              <a:rPr lang="en-US" b="1" dirty="0"/>
              <a:t>Drag and Place</a:t>
            </a:r>
            <a:r>
              <a:rPr lang="en-US" dirty="0"/>
              <a:t>, and 	     </a:t>
            </a:r>
            <a:r>
              <a:rPr lang="en-US" b="1" dirty="0"/>
              <a:t>Case Studies </a:t>
            </a:r>
          </a:p>
          <a:p>
            <a:pPr marL="0" indent="0">
              <a:buNone/>
            </a:pPr>
            <a:endParaRPr lang="en-US" dirty="0"/>
          </a:p>
        </p:txBody>
      </p:sp>
    </p:spTree>
    <p:extLst>
      <p:ext uri="{BB962C8B-B14F-4D97-AF65-F5344CB8AC3E}">
        <p14:creationId xmlns:p14="http://schemas.microsoft.com/office/powerpoint/2010/main" val="387776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BF0D-B1BE-4705-AC86-933AB6AD53ED}"/>
              </a:ext>
            </a:extLst>
          </p:cNvPr>
          <p:cNvSpPr>
            <a:spLocks noGrp="1"/>
          </p:cNvSpPr>
          <p:nvPr>
            <p:ph type="title"/>
          </p:nvPr>
        </p:nvSpPr>
        <p:spPr>
          <a:xfrm>
            <a:off x="356136" y="661487"/>
            <a:ext cx="10515600" cy="1325563"/>
          </a:xfrm>
        </p:spPr>
        <p:txBody>
          <a:bodyPr/>
          <a:lstStyle/>
          <a:p>
            <a:r>
              <a:rPr lang="en-US" dirty="0"/>
              <a:t>NCARB Experience</a:t>
            </a:r>
          </a:p>
        </p:txBody>
      </p:sp>
      <p:graphicFrame>
        <p:nvGraphicFramePr>
          <p:cNvPr id="4" name="Table 3">
            <a:extLst>
              <a:ext uri="{FF2B5EF4-FFF2-40B4-BE49-F238E27FC236}">
                <a16:creationId xmlns:a16="http://schemas.microsoft.com/office/drawing/2014/main" id="{E027F585-A5C3-4B60-B64B-D747BDF3962B}"/>
              </a:ext>
            </a:extLst>
          </p:cNvPr>
          <p:cNvGraphicFramePr>
            <a:graphicFrameLocks noGrp="1"/>
          </p:cNvGraphicFramePr>
          <p:nvPr>
            <p:extLst>
              <p:ext uri="{D42A27DB-BD31-4B8C-83A1-F6EECF244321}">
                <p14:modId xmlns:p14="http://schemas.microsoft.com/office/powerpoint/2010/main" val="1540986483"/>
              </p:ext>
            </p:extLst>
          </p:nvPr>
        </p:nvGraphicFramePr>
        <p:xfrm>
          <a:off x="410438" y="2429904"/>
          <a:ext cx="11379485" cy="3161002"/>
        </p:xfrm>
        <a:graphic>
          <a:graphicData uri="http://schemas.openxmlformats.org/drawingml/2006/table">
            <a:tbl>
              <a:tblPr firstRow="1" bandRow="1">
                <a:tableStyleId>{7E9639D4-E3E2-4D34-9284-5A2195B3D0D7}</a:tableStyleId>
              </a:tblPr>
              <a:tblGrid>
                <a:gridCol w="5832630">
                  <a:extLst>
                    <a:ext uri="{9D8B030D-6E8A-4147-A177-3AD203B41FA5}">
                      <a16:colId xmlns:a16="http://schemas.microsoft.com/office/drawing/2014/main" val="2370096119"/>
                    </a:ext>
                  </a:extLst>
                </a:gridCol>
                <a:gridCol w="5546855">
                  <a:extLst>
                    <a:ext uri="{9D8B030D-6E8A-4147-A177-3AD203B41FA5}">
                      <a16:colId xmlns:a16="http://schemas.microsoft.com/office/drawing/2014/main" val="1051630801"/>
                    </a:ext>
                  </a:extLst>
                </a:gridCol>
              </a:tblGrid>
              <a:tr h="535143">
                <a:tc>
                  <a:txBody>
                    <a:bodyPr/>
                    <a:lstStyle/>
                    <a:p>
                      <a:pPr algn="ctr"/>
                      <a:r>
                        <a:rPr lang="en-US" sz="2400" dirty="0"/>
                        <a:t>ARE 4.0 (2008 – 2018)</a:t>
                      </a:r>
                    </a:p>
                  </a:txBody>
                  <a:tcPr>
                    <a:solidFill>
                      <a:srgbClr val="03A277"/>
                    </a:solidFill>
                  </a:tcPr>
                </a:tc>
                <a:tc>
                  <a:txBody>
                    <a:bodyPr/>
                    <a:lstStyle/>
                    <a:p>
                      <a:pPr algn="ctr"/>
                      <a:r>
                        <a:rPr lang="en-US" sz="2400" dirty="0"/>
                        <a:t>ARE 5.0 (2016 – Present)</a:t>
                      </a:r>
                    </a:p>
                  </a:txBody>
                  <a:tcPr>
                    <a:solidFill>
                      <a:srgbClr val="03A277"/>
                    </a:solidFill>
                  </a:tcPr>
                </a:tc>
                <a:extLst>
                  <a:ext uri="{0D108BD9-81ED-4DB2-BD59-A6C34878D82A}">
                    <a16:rowId xmlns:a16="http://schemas.microsoft.com/office/drawing/2014/main" val="1022375887"/>
                  </a:ext>
                </a:extLst>
              </a:tr>
              <a:tr h="533337">
                <a:tc>
                  <a:txBody>
                    <a:bodyPr/>
                    <a:lstStyle/>
                    <a:p>
                      <a:pPr algn="l"/>
                      <a:r>
                        <a:rPr lang="en-US" sz="2000" b="1" dirty="0"/>
                        <a:t>7 divisional exams</a:t>
                      </a:r>
                    </a:p>
                  </a:txBody>
                  <a:tcPr>
                    <a:lnR w="12700" cap="flat" cmpd="sng" algn="ctr">
                      <a:solidFill>
                        <a:schemeClr val="tx1"/>
                      </a:solidFill>
                      <a:prstDash val="solid"/>
                      <a:round/>
                      <a:headEnd type="none" w="med" len="med"/>
                      <a:tailEnd type="none" w="med" len="med"/>
                    </a:lnR>
                  </a:tcPr>
                </a:tc>
                <a:tc>
                  <a:txBody>
                    <a:bodyPr/>
                    <a:lstStyle/>
                    <a:p>
                      <a:pPr algn="l"/>
                      <a:r>
                        <a:rPr lang="en-US" sz="2000" b="1" dirty="0"/>
                        <a:t>6 divisional exam</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85582711"/>
                  </a:ext>
                </a:extLst>
              </a:tr>
              <a:tr h="416860">
                <a:tc>
                  <a:txBody>
                    <a:bodyPr/>
                    <a:lstStyle/>
                    <a:p>
                      <a:r>
                        <a:rPr lang="en-US" dirty="0"/>
                        <a:t>MC, QFIB, CATA</a:t>
                      </a:r>
                    </a:p>
                  </a:txBody>
                  <a:tcPr>
                    <a:lnR w="12700" cap="flat" cmpd="sng" algn="ctr">
                      <a:solidFill>
                        <a:schemeClr val="tx1"/>
                      </a:solidFill>
                      <a:prstDash val="solid"/>
                      <a:round/>
                      <a:headEnd type="none" w="med" len="med"/>
                      <a:tailEnd type="none" w="med" len="med"/>
                    </a:lnR>
                  </a:tcPr>
                </a:tc>
                <a:tc>
                  <a:txBody>
                    <a:bodyPr/>
                    <a:lstStyle/>
                    <a:p>
                      <a:r>
                        <a:rPr lang="en-US" dirty="0"/>
                        <a:t>MC, QFIB, CATA, </a:t>
                      </a:r>
                      <a:r>
                        <a:rPr lang="en-US" dirty="0" err="1"/>
                        <a:t>DnP</a:t>
                      </a:r>
                      <a:r>
                        <a:rPr lang="en-US" dirty="0"/>
                        <a:t>, HS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38474032"/>
                  </a:ext>
                </a:extLst>
              </a:tr>
              <a:tr h="416860">
                <a:tc>
                  <a:txBody>
                    <a:bodyPr/>
                    <a:lstStyle/>
                    <a:p>
                      <a:r>
                        <a:rPr lang="en-US" dirty="0"/>
                        <a:t>1-3 vignettes per exam (depends on division)</a:t>
                      </a:r>
                    </a:p>
                  </a:txBody>
                  <a:tcPr>
                    <a:lnR w="12700" cap="flat" cmpd="sng" algn="ctr">
                      <a:solidFill>
                        <a:schemeClr val="tx1"/>
                      </a:solidFill>
                      <a:prstDash val="solid"/>
                      <a:round/>
                      <a:headEnd type="none" w="med" len="med"/>
                      <a:tailEnd type="none" w="med" len="med"/>
                    </a:lnR>
                  </a:tcPr>
                </a:tc>
                <a:tc>
                  <a:txBody>
                    <a:bodyPr/>
                    <a:lstStyle/>
                    <a:p>
                      <a:r>
                        <a:rPr lang="en-US" dirty="0"/>
                        <a:t>2 Case Studies per exam</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48607861"/>
                  </a:ext>
                </a:extLst>
              </a:tr>
              <a:tr h="1258802">
                <a:tc>
                  <a:txBody>
                    <a:bodyPr/>
                    <a:lstStyle/>
                    <a:p>
                      <a:r>
                        <a:rPr lang="en-US" dirty="0"/>
                        <a:t>Vignette section scored separately</a:t>
                      </a:r>
                    </a:p>
                  </a:txBody>
                  <a:tcPr>
                    <a:lnR w="12700" cap="flat" cmpd="sng" algn="ctr">
                      <a:solidFill>
                        <a:schemeClr val="tx1"/>
                      </a:solidFill>
                      <a:prstDash val="solid"/>
                      <a:round/>
                      <a:headEnd type="none" w="med" len="med"/>
                      <a:tailEnd type="none" w="med" len="med"/>
                    </a:lnR>
                  </a:tcPr>
                </a:tc>
                <a:tc>
                  <a:txBody>
                    <a:bodyPr/>
                    <a:lstStyle/>
                    <a:p>
                      <a:r>
                        <a:rPr lang="en-US" dirty="0"/>
                        <a:t>Case studies scored as part of exam (15-20% of items on exam are case study items; at least 10 items – scored or unscored – associated with each case study)</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35219411"/>
                  </a:ext>
                </a:extLst>
              </a:tr>
            </a:tbl>
          </a:graphicData>
        </a:graphic>
      </p:graphicFrame>
      <p:sp>
        <p:nvSpPr>
          <p:cNvPr id="7" name="Content Placeholder 2">
            <a:extLst>
              <a:ext uri="{FF2B5EF4-FFF2-40B4-BE49-F238E27FC236}">
                <a16:creationId xmlns:a16="http://schemas.microsoft.com/office/drawing/2014/main" id="{EED98829-81BD-4F79-8ECE-DC61EBB5473A}"/>
              </a:ext>
            </a:extLst>
          </p:cNvPr>
          <p:cNvSpPr>
            <a:spLocks noGrp="1"/>
          </p:cNvSpPr>
          <p:nvPr>
            <p:ph idx="1"/>
          </p:nvPr>
        </p:nvSpPr>
        <p:spPr>
          <a:xfrm>
            <a:off x="356136" y="1682601"/>
            <a:ext cx="11479728" cy="557679"/>
          </a:xfrm>
        </p:spPr>
        <p:txBody>
          <a:bodyPr/>
          <a:lstStyle/>
          <a:p>
            <a:pPr marL="0" indent="0">
              <a:buNone/>
            </a:pPr>
            <a:r>
              <a:rPr lang="en-US" dirty="0"/>
              <a:t>Architect Registration Examination</a:t>
            </a:r>
            <a:r>
              <a:rPr lang="en-US" baseline="30000" dirty="0"/>
              <a:t>®</a:t>
            </a:r>
            <a:r>
              <a:rPr lang="en-US" dirty="0"/>
              <a:t> (ARE</a:t>
            </a:r>
            <a:r>
              <a:rPr lang="en-US" baseline="30000" dirty="0"/>
              <a:t>®</a:t>
            </a:r>
            <a:r>
              <a:rPr lang="en-US" dirty="0"/>
              <a:t>)</a:t>
            </a:r>
          </a:p>
          <a:p>
            <a:pPr marL="0" indent="0">
              <a:buNone/>
            </a:pPr>
            <a:endParaRPr lang="en-US" dirty="0"/>
          </a:p>
        </p:txBody>
      </p:sp>
    </p:spTree>
    <p:extLst>
      <p:ext uri="{BB962C8B-B14F-4D97-AF65-F5344CB8AC3E}">
        <p14:creationId xmlns:p14="http://schemas.microsoft.com/office/powerpoint/2010/main" val="414842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 Innovative Item Types Really Work?</a:t>
            </a:r>
          </a:p>
        </p:txBody>
      </p:sp>
      <p:sp>
        <p:nvSpPr>
          <p:cNvPr id="3" name="Subtitle 2"/>
          <p:cNvSpPr>
            <a:spLocks noGrp="1"/>
          </p:cNvSpPr>
          <p:nvPr>
            <p:ph type="subTitle" idx="1"/>
          </p:nvPr>
        </p:nvSpPr>
        <p:spPr/>
        <p:txBody>
          <a:bodyPr>
            <a:normAutofit lnSpcReduction="10000"/>
          </a:bodyPr>
          <a:lstStyle/>
          <a:p>
            <a:r>
              <a:rPr lang="en-US" dirty="0"/>
              <a:t>Amanda A. Wolkowitz, Ph.D., Alpine Testing Solutions, Inc.</a:t>
            </a:r>
          </a:p>
          <a:p>
            <a:r>
              <a:rPr lang="en-US" dirty="0"/>
              <a:t>Brett P. Foley, Ph.D., Alpine Testing Solutions, Inc.</a:t>
            </a:r>
          </a:p>
          <a:p>
            <a:r>
              <a:rPr lang="en-US" dirty="0"/>
              <a:t>Nick Respecki, AIA, NCARB, National Council of Architectural Registration Boards</a:t>
            </a:r>
          </a:p>
        </p:txBody>
      </p:sp>
    </p:spTree>
    <p:extLst>
      <p:ext uri="{BB962C8B-B14F-4D97-AF65-F5344CB8AC3E}">
        <p14:creationId xmlns:p14="http://schemas.microsoft.com/office/powerpoint/2010/main" val="575330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8359E6D2-7629-44E0-822F-5E933B151144}"/>
              </a:ext>
            </a:extLst>
          </p:cNvPr>
          <p:cNvGraphicFramePr>
            <a:graphicFrameLocks noGrp="1"/>
          </p:cNvGraphicFramePr>
          <p:nvPr>
            <p:ph idx="1"/>
            <p:extLst>
              <p:ext uri="{D42A27DB-BD31-4B8C-83A1-F6EECF244321}">
                <p14:modId xmlns:p14="http://schemas.microsoft.com/office/powerpoint/2010/main" val="225211016"/>
              </p:ext>
            </p:extLst>
          </p:nvPr>
        </p:nvGraphicFramePr>
        <p:xfrm>
          <a:off x="356136" y="2394845"/>
          <a:ext cx="11479725" cy="2337466"/>
        </p:xfrm>
        <a:graphic>
          <a:graphicData uri="http://schemas.openxmlformats.org/drawingml/2006/table">
            <a:tbl>
              <a:tblPr firstRow="1" bandRow="1">
                <a:tableStyleId>{5940675A-B579-460E-94D1-54222C63F5DA}</a:tableStyleId>
              </a:tblPr>
              <a:tblGrid>
                <a:gridCol w="3181015">
                  <a:extLst>
                    <a:ext uri="{9D8B030D-6E8A-4147-A177-3AD203B41FA5}">
                      <a16:colId xmlns:a16="http://schemas.microsoft.com/office/drawing/2014/main" val="539811893"/>
                    </a:ext>
                  </a:extLst>
                </a:gridCol>
                <a:gridCol w="8298710">
                  <a:extLst>
                    <a:ext uri="{9D8B030D-6E8A-4147-A177-3AD203B41FA5}">
                      <a16:colId xmlns:a16="http://schemas.microsoft.com/office/drawing/2014/main" val="1566092422"/>
                    </a:ext>
                  </a:extLst>
                </a:gridCol>
              </a:tblGrid>
              <a:tr h="483266">
                <a:tc>
                  <a:txBody>
                    <a:bodyPr/>
                    <a:lstStyle/>
                    <a:p>
                      <a:pPr algn="ctr"/>
                      <a:r>
                        <a:rPr lang="en-US" sz="2400" b="1" dirty="0">
                          <a:solidFill>
                            <a:schemeClr val="bg1"/>
                          </a:solidFill>
                        </a:rPr>
                        <a:t>Item Type</a:t>
                      </a:r>
                    </a:p>
                  </a:txBody>
                  <a:tcPr marL="217547" marR="217547">
                    <a:solidFill>
                      <a:srgbClr val="03A277"/>
                    </a:solidFill>
                  </a:tcPr>
                </a:tc>
                <a:tc>
                  <a:txBody>
                    <a:bodyPr/>
                    <a:lstStyle/>
                    <a:p>
                      <a:pPr algn="ctr"/>
                      <a:r>
                        <a:rPr lang="en-US" sz="2400" b="1" dirty="0">
                          <a:solidFill>
                            <a:schemeClr val="bg1"/>
                          </a:solidFill>
                        </a:rPr>
                        <a:t>Percent of Items on Forms</a:t>
                      </a:r>
                    </a:p>
                  </a:txBody>
                  <a:tcPr marL="217547" marR="217547">
                    <a:solidFill>
                      <a:srgbClr val="03A277"/>
                    </a:solidFill>
                  </a:tcPr>
                </a:tc>
                <a:extLst>
                  <a:ext uri="{0D108BD9-81ED-4DB2-BD59-A6C34878D82A}">
                    <a16:rowId xmlns:a16="http://schemas.microsoft.com/office/drawing/2014/main" val="1953020183"/>
                  </a:ext>
                </a:extLst>
              </a:tr>
              <a:tr h="370840">
                <a:tc>
                  <a:txBody>
                    <a:bodyPr/>
                    <a:lstStyle/>
                    <a:p>
                      <a:pPr algn="ctr"/>
                      <a:r>
                        <a:rPr lang="en-US" b="1" dirty="0"/>
                        <a:t>SMC</a:t>
                      </a:r>
                    </a:p>
                  </a:txBody>
                  <a:tcPr marL="217547" marR="217547"/>
                </a:tc>
                <a:tc>
                  <a:txBody>
                    <a:bodyPr/>
                    <a:lstStyle/>
                    <a:p>
                      <a:pPr algn="ctr"/>
                      <a:r>
                        <a:rPr lang="en-US" dirty="0"/>
                        <a:t>54-60%</a:t>
                      </a:r>
                    </a:p>
                  </a:txBody>
                  <a:tcPr marL="217547" marR="217547"/>
                </a:tc>
                <a:extLst>
                  <a:ext uri="{0D108BD9-81ED-4DB2-BD59-A6C34878D82A}">
                    <a16:rowId xmlns:a16="http://schemas.microsoft.com/office/drawing/2014/main" val="2636519581"/>
                  </a:ext>
                </a:extLst>
              </a:tr>
              <a:tr h="370840">
                <a:tc>
                  <a:txBody>
                    <a:bodyPr/>
                    <a:lstStyle/>
                    <a:p>
                      <a:pPr algn="ctr"/>
                      <a:r>
                        <a:rPr lang="en-US" b="1" dirty="0"/>
                        <a:t>CATA</a:t>
                      </a:r>
                    </a:p>
                  </a:txBody>
                  <a:tcPr marL="217547" marR="217547"/>
                </a:tc>
                <a:tc>
                  <a:txBody>
                    <a:bodyPr/>
                    <a:lstStyle/>
                    <a:p>
                      <a:pPr algn="ctr"/>
                      <a:r>
                        <a:rPr lang="en-US" dirty="0"/>
                        <a:t>10-29%</a:t>
                      </a:r>
                    </a:p>
                  </a:txBody>
                  <a:tcPr marL="217547" marR="217547"/>
                </a:tc>
                <a:extLst>
                  <a:ext uri="{0D108BD9-81ED-4DB2-BD59-A6C34878D82A}">
                    <a16:rowId xmlns:a16="http://schemas.microsoft.com/office/drawing/2014/main" val="3463308547"/>
                  </a:ext>
                </a:extLst>
              </a:tr>
              <a:tr h="370840">
                <a:tc>
                  <a:txBody>
                    <a:bodyPr/>
                    <a:lstStyle/>
                    <a:p>
                      <a:pPr algn="ctr"/>
                      <a:r>
                        <a:rPr lang="en-US" b="1" dirty="0"/>
                        <a:t>HS</a:t>
                      </a:r>
                    </a:p>
                  </a:txBody>
                  <a:tcPr marL="217547" marR="217547"/>
                </a:tc>
                <a:tc>
                  <a:txBody>
                    <a:bodyPr/>
                    <a:lstStyle/>
                    <a:p>
                      <a:pPr algn="ctr"/>
                      <a:r>
                        <a:rPr lang="en-US" dirty="0"/>
                        <a:t>2-16%</a:t>
                      </a:r>
                    </a:p>
                  </a:txBody>
                  <a:tcPr marL="217547" marR="217547"/>
                </a:tc>
                <a:extLst>
                  <a:ext uri="{0D108BD9-81ED-4DB2-BD59-A6C34878D82A}">
                    <a16:rowId xmlns:a16="http://schemas.microsoft.com/office/drawing/2014/main" val="7357687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t>QFIB</a:t>
                      </a:r>
                      <a:endParaRPr lang="en-US" b="1" dirty="0"/>
                    </a:p>
                  </a:txBody>
                  <a:tcPr marL="217547" marR="2175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6-13%</a:t>
                      </a:r>
                    </a:p>
                  </a:txBody>
                  <a:tcPr marL="217547" marR="217547"/>
                </a:tc>
                <a:extLst>
                  <a:ext uri="{0D108BD9-81ED-4DB2-BD59-A6C34878D82A}">
                    <a16:rowId xmlns:a16="http://schemas.microsoft.com/office/drawing/2014/main" val="1637022909"/>
                  </a:ext>
                </a:extLst>
              </a:tr>
              <a:tr h="370840">
                <a:tc>
                  <a:txBody>
                    <a:bodyPr/>
                    <a:lstStyle/>
                    <a:p>
                      <a:pPr algn="ctr"/>
                      <a:r>
                        <a:rPr lang="en-US" b="1" dirty="0" err="1"/>
                        <a:t>DnP</a:t>
                      </a:r>
                      <a:endParaRPr lang="en-US" b="1" dirty="0"/>
                    </a:p>
                  </a:txBody>
                  <a:tcPr marL="217547" marR="217547"/>
                </a:tc>
                <a:tc>
                  <a:txBody>
                    <a:bodyPr/>
                    <a:lstStyle/>
                    <a:p>
                      <a:pPr algn="ctr"/>
                      <a:r>
                        <a:rPr lang="en-US" dirty="0"/>
                        <a:t>3-11%</a:t>
                      </a:r>
                    </a:p>
                  </a:txBody>
                  <a:tcPr marL="217547" marR="217547"/>
                </a:tc>
                <a:extLst>
                  <a:ext uri="{0D108BD9-81ED-4DB2-BD59-A6C34878D82A}">
                    <a16:rowId xmlns:a16="http://schemas.microsoft.com/office/drawing/2014/main" val="1357323679"/>
                  </a:ext>
                </a:extLst>
              </a:tr>
            </a:tbl>
          </a:graphicData>
        </a:graphic>
      </p:graphicFrame>
      <p:sp>
        <p:nvSpPr>
          <p:cNvPr id="4" name="TextBox 3">
            <a:extLst>
              <a:ext uri="{FF2B5EF4-FFF2-40B4-BE49-F238E27FC236}">
                <a16:creationId xmlns:a16="http://schemas.microsoft.com/office/drawing/2014/main" id="{2A6F9CAF-7125-40A2-8D9D-C51B6B8A6B8B}"/>
              </a:ext>
            </a:extLst>
          </p:cNvPr>
          <p:cNvSpPr txBox="1"/>
          <p:nvPr/>
        </p:nvSpPr>
        <p:spPr>
          <a:xfrm>
            <a:off x="356135" y="5069977"/>
            <a:ext cx="11479727" cy="646331"/>
          </a:xfrm>
          <a:prstGeom prst="rect">
            <a:avLst/>
          </a:prstGeom>
          <a:noFill/>
        </p:spPr>
        <p:txBody>
          <a:bodyPr wrap="square" rtlCol="0">
            <a:spAutoFit/>
          </a:bodyPr>
          <a:lstStyle/>
          <a:p>
            <a:r>
              <a:rPr lang="en-US" dirty="0"/>
              <a:t>Variability in percentages of any one item type across the exams is a result of the differences reflected in the test specifications for each exam.</a:t>
            </a:r>
          </a:p>
        </p:txBody>
      </p:sp>
      <p:sp>
        <p:nvSpPr>
          <p:cNvPr id="7" name="Title 1">
            <a:extLst>
              <a:ext uri="{FF2B5EF4-FFF2-40B4-BE49-F238E27FC236}">
                <a16:creationId xmlns:a16="http://schemas.microsoft.com/office/drawing/2014/main" id="{91E4ED4C-56E2-416F-8D11-95A717B566EE}"/>
              </a:ext>
            </a:extLst>
          </p:cNvPr>
          <p:cNvSpPr>
            <a:spLocks noGrp="1"/>
          </p:cNvSpPr>
          <p:nvPr>
            <p:ph type="title"/>
          </p:nvPr>
        </p:nvSpPr>
        <p:spPr>
          <a:xfrm>
            <a:off x="356136" y="661487"/>
            <a:ext cx="10515600" cy="1325563"/>
          </a:xfrm>
        </p:spPr>
        <p:txBody>
          <a:bodyPr/>
          <a:lstStyle/>
          <a:p>
            <a:r>
              <a:rPr lang="en-US" dirty="0"/>
              <a:t>NCARB Experience</a:t>
            </a:r>
          </a:p>
        </p:txBody>
      </p:sp>
      <p:sp>
        <p:nvSpPr>
          <p:cNvPr id="8" name="Content Placeholder 2">
            <a:extLst>
              <a:ext uri="{FF2B5EF4-FFF2-40B4-BE49-F238E27FC236}">
                <a16:creationId xmlns:a16="http://schemas.microsoft.com/office/drawing/2014/main" id="{BC7CED49-EFBB-4B25-B63A-2BB64853431B}"/>
              </a:ext>
            </a:extLst>
          </p:cNvPr>
          <p:cNvSpPr txBox="1">
            <a:spLocks/>
          </p:cNvSpPr>
          <p:nvPr/>
        </p:nvSpPr>
        <p:spPr>
          <a:xfrm>
            <a:off x="356136" y="1682601"/>
            <a:ext cx="11479728" cy="557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04DA2"/>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04DA2"/>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04DA2"/>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04DA2"/>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04DA2"/>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Architect Registration Examination</a:t>
            </a:r>
            <a:r>
              <a:rPr lang="en-US" baseline="30000" dirty="0"/>
              <a:t>®</a:t>
            </a:r>
            <a:r>
              <a:rPr lang="en-US" dirty="0"/>
              <a:t> (ARE</a:t>
            </a:r>
            <a:r>
              <a:rPr lang="en-US" baseline="30000" dirty="0"/>
              <a:t>®</a:t>
            </a:r>
            <a:r>
              <a:rPr lang="en-US" dirty="0"/>
              <a:t>)</a:t>
            </a:r>
          </a:p>
          <a:p>
            <a:pPr marL="0" indent="0">
              <a:buFont typeface="Arial"/>
              <a:buNone/>
            </a:pPr>
            <a:endParaRPr lang="en-US" dirty="0"/>
          </a:p>
        </p:txBody>
      </p:sp>
    </p:spTree>
    <p:extLst>
      <p:ext uri="{BB962C8B-B14F-4D97-AF65-F5344CB8AC3E}">
        <p14:creationId xmlns:p14="http://schemas.microsoft.com/office/powerpoint/2010/main" val="258999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8EE150-A9C2-4432-A208-9B9F43A16355}"/>
              </a:ext>
            </a:extLst>
          </p:cNvPr>
          <p:cNvSpPr>
            <a:spLocks noGrp="1"/>
          </p:cNvSpPr>
          <p:nvPr>
            <p:ph idx="1"/>
          </p:nvPr>
        </p:nvSpPr>
        <p:spPr/>
        <p:txBody>
          <a:bodyPr/>
          <a:lstStyle/>
          <a:p>
            <a:pPr marL="0" indent="0">
              <a:buNone/>
            </a:pPr>
            <a:r>
              <a:rPr lang="en-US" b="1" dirty="0">
                <a:solidFill>
                  <a:srgbClr val="03A277"/>
                </a:solidFill>
              </a:rPr>
              <a:t>How do each of the innovative item types meet NCARB’s need?</a:t>
            </a:r>
            <a:br>
              <a:rPr lang="en-US" b="1" dirty="0">
                <a:solidFill>
                  <a:srgbClr val="03A277"/>
                </a:solidFill>
              </a:rPr>
            </a:br>
            <a:endParaRPr lang="en-US" b="1" dirty="0">
              <a:solidFill>
                <a:srgbClr val="03A277"/>
              </a:solidFill>
            </a:endParaRPr>
          </a:p>
          <a:p>
            <a:pPr lvl="1"/>
            <a:r>
              <a:rPr lang="en-US" dirty="0"/>
              <a:t>Check-All-That-Apply (CATA; 6 options, 2-4 correct)</a:t>
            </a:r>
          </a:p>
          <a:p>
            <a:pPr lvl="1"/>
            <a:r>
              <a:rPr lang="en-US" dirty="0"/>
              <a:t>Quantitative-Fill-in-the-Blank (QFIB; on screen calculator provided)</a:t>
            </a:r>
          </a:p>
          <a:p>
            <a:pPr lvl="1"/>
            <a:r>
              <a:rPr lang="en-US" dirty="0"/>
              <a:t>Drag and Place (</a:t>
            </a:r>
            <a:r>
              <a:rPr lang="en-US" dirty="0" err="1"/>
              <a:t>DnP</a:t>
            </a:r>
            <a:r>
              <a:rPr lang="en-US" dirty="0"/>
              <a:t>)</a:t>
            </a:r>
          </a:p>
          <a:p>
            <a:pPr lvl="1"/>
            <a:r>
              <a:rPr lang="en-US" dirty="0"/>
              <a:t>Hotspots (HS)</a:t>
            </a:r>
          </a:p>
          <a:p>
            <a:pPr lvl="1"/>
            <a:endParaRPr lang="en-US" dirty="0"/>
          </a:p>
          <a:p>
            <a:endParaRPr lang="en-US" dirty="0"/>
          </a:p>
        </p:txBody>
      </p:sp>
      <p:sp>
        <p:nvSpPr>
          <p:cNvPr id="6" name="Title 1">
            <a:extLst>
              <a:ext uri="{FF2B5EF4-FFF2-40B4-BE49-F238E27FC236}">
                <a16:creationId xmlns:a16="http://schemas.microsoft.com/office/drawing/2014/main" id="{789BFEB1-4E7E-45EE-B05F-ED138E37D621}"/>
              </a:ext>
            </a:extLst>
          </p:cNvPr>
          <p:cNvSpPr>
            <a:spLocks noGrp="1"/>
          </p:cNvSpPr>
          <p:nvPr>
            <p:ph type="title"/>
          </p:nvPr>
        </p:nvSpPr>
        <p:spPr>
          <a:xfrm>
            <a:off x="356136" y="661487"/>
            <a:ext cx="10515600" cy="1325563"/>
          </a:xfrm>
        </p:spPr>
        <p:txBody>
          <a:bodyPr/>
          <a:lstStyle/>
          <a:p>
            <a:r>
              <a:rPr lang="en-US" dirty="0"/>
              <a:t>NCARB Experience</a:t>
            </a:r>
          </a:p>
        </p:txBody>
      </p:sp>
      <p:sp>
        <p:nvSpPr>
          <p:cNvPr id="7" name="Content Placeholder 2">
            <a:extLst>
              <a:ext uri="{FF2B5EF4-FFF2-40B4-BE49-F238E27FC236}">
                <a16:creationId xmlns:a16="http://schemas.microsoft.com/office/drawing/2014/main" id="{ABBBC76E-402D-458E-A3B6-FD41320BEE30}"/>
              </a:ext>
            </a:extLst>
          </p:cNvPr>
          <p:cNvSpPr txBox="1">
            <a:spLocks/>
          </p:cNvSpPr>
          <p:nvPr/>
        </p:nvSpPr>
        <p:spPr>
          <a:xfrm>
            <a:off x="356136" y="1682601"/>
            <a:ext cx="11479728" cy="557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04DA2"/>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04DA2"/>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04DA2"/>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04DA2"/>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04DA2"/>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Architect Registration Examination</a:t>
            </a:r>
            <a:r>
              <a:rPr lang="en-US" baseline="30000" dirty="0"/>
              <a:t>®</a:t>
            </a:r>
            <a:r>
              <a:rPr lang="en-US" dirty="0"/>
              <a:t> (ARE</a:t>
            </a:r>
            <a:r>
              <a:rPr lang="en-US" baseline="30000" dirty="0"/>
              <a:t>®</a:t>
            </a:r>
            <a:r>
              <a:rPr lang="en-US" dirty="0"/>
              <a:t>)</a:t>
            </a:r>
          </a:p>
        </p:txBody>
      </p:sp>
    </p:spTree>
    <p:extLst>
      <p:ext uri="{BB962C8B-B14F-4D97-AF65-F5344CB8AC3E}">
        <p14:creationId xmlns:p14="http://schemas.microsoft.com/office/powerpoint/2010/main" val="378944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8EE150-A9C2-4432-A208-9B9F43A16355}"/>
              </a:ext>
            </a:extLst>
          </p:cNvPr>
          <p:cNvSpPr>
            <a:spLocks noGrp="1"/>
          </p:cNvSpPr>
          <p:nvPr>
            <p:ph idx="1"/>
          </p:nvPr>
        </p:nvSpPr>
        <p:spPr>
          <a:xfrm>
            <a:off x="356136" y="2358189"/>
            <a:ext cx="11835864" cy="3878982"/>
          </a:xfrm>
        </p:spPr>
        <p:txBody>
          <a:bodyPr/>
          <a:lstStyle/>
          <a:p>
            <a:pPr marL="0" indent="0">
              <a:buNone/>
            </a:pPr>
            <a:r>
              <a:rPr lang="en-US" b="1" dirty="0">
                <a:solidFill>
                  <a:srgbClr val="03A277"/>
                </a:solidFill>
              </a:rPr>
              <a:t>Why did NCARB do away with vignettes and move to case studies?</a:t>
            </a:r>
          </a:p>
          <a:p>
            <a:endParaRPr lang="en-US" sz="2400" dirty="0"/>
          </a:p>
          <a:p>
            <a:r>
              <a:rPr lang="en-US" sz="2400" dirty="0"/>
              <a:t>Cost – expensive </a:t>
            </a:r>
          </a:p>
          <a:p>
            <a:r>
              <a:rPr lang="en-US" sz="2400" dirty="0"/>
              <a:t>Maintenance</a:t>
            </a:r>
          </a:p>
          <a:p>
            <a:r>
              <a:rPr lang="en-US" sz="2400" dirty="0"/>
              <a:t>Old technology </a:t>
            </a:r>
          </a:p>
          <a:p>
            <a:endParaRPr lang="en-US" sz="2400" dirty="0"/>
          </a:p>
          <a:p>
            <a:r>
              <a:rPr lang="en-US" sz="2400" b="1" dirty="0">
                <a:solidFill>
                  <a:srgbClr val="304DA2"/>
                </a:solidFill>
              </a:rPr>
              <a:t>Case Studies are a better reflection of how architects practice today </a:t>
            </a:r>
          </a:p>
          <a:p>
            <a:pPr marL="0" indent="0">
              <a:buNone/>
            </a:pPr>
            <a:endParaRPr lang="en-US" dirty="0"/>
          </a:p>
        </p:txBody>
      </p:sp>
      <p:sp>
        <p:nvSpPr>
          <p:cNvPr id="6" name="Title 1">
            <a:extLst>
              <a:ext uri="{FF2B5EF4-FFF2-40B4-BE49-F238E27FC236}">
                <a16:creationId xmlns:a16="http://schemas.microsoft.com/office/drawing/2014/main" id="{615D3FCE-F9F9-4F90-A6A7-F915FA4205D8}"/>
              </a:ext>
            </a:extLst>
          </p:cNvPr>
          <p:cNvSpPr>
            <a:spLocks noGrp="1"/>
          </p:cNvSpPr>
          <p:nvPr>
            <p:ph type="title"/>
          </p:nvPr>
        </p:nvSpPr>
        <p:spPr>
          <a:xfrm>
            <a:off x="356136" y="661487"/>
            <a:ext cx="10515600" cy="1325563"/>
          </a:xfrm>
        </p:spPr>
        <p:txBody>
          <a:bodyPr/>
          <a:lstStyle/>
          <a:p>
            <a:r>
              <a:rPr lang="en-US" dirty="0"/>
              <a:t>NCARB Experience</a:t>
            </a:r>
          </a:p>
        </p:txBody>
      </p:sp>
      <p:sp>
        <p:nvSpPr>
          <p:cNvPr id="7" name="Content Placeholder 2">
            <a:extLst>
              <a:ext uri="{FF2B5EF4-FFF2-40B4-BE49-F238E27FC236}">
                <a16:creationId xmlns:a16="http://schemas.microsoft.com/office/drawing/2014/main" id="{0F06C967-7411-4202-87E9-3D7AAB1EF4E6}"/>
              </a:ext>
            </a:extLst>
          </p:cNvPr>
          <p:cNvSpPr txBox="1">
            <a:spLocks/>
          </p:cNvSpPr>
          <p:nvPr/>
        </p:nvSpPr>
        <p:spPr>
          <a:xfrm>
            <a:off x="356136" y="1682601"/>
            <a:ext cx="11479728" cy="557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04DA2"/>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04DA2"/>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04DA2"/>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04DA2"/>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04DA2"/>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Architect Registration Examination</a:t>
            </a:r>
            <a:r>
              <a:rPr lang="en-US" baseline="30000" dirty="0"/>
              <a:t>®</a:t>
            </a:r>
            <a:r>
              <a:rPr lang="en-US" dirty="0"/>
              <a:t> (ARE</a:t>
            </a:r>
            <a:r>
              <a:rPr lang="en-US" baseline="30000" dirty="0"/>
              <a:t>®</a:t>
            </a:r>
            <a:r>
              <a:rPr lang="en-US" dirty="0"/>
              <a:t>)</a:t>
            </a:r>
          </a:p>
        </p:txBody>
      </p:sp>
    </p:spTree>
    <p:extLst>
      <p:ext uri="{BB962C8B-B14F-4D97-AF65-F5344CB8AC3E}">
        <p14:creationId xmlns:p14="http://schemas.microsoft.com/office/powerpoint/2010/main" val="449071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5D71-063B-423C-B697-25606C18890D}"/>
              </a:ext>
            </a:extLst>
          </p:cNvPr>
          <p:cNvSpPr>
            <a:spLocks noGrp="1"/>
          </p:cNvSpPr>
          <p:nvPr>
            <p:ph type="title"/>
          </p:nvPr>
        </p:nvSpPr>
        <p:spPr/>
        <p:txBody>
          <a:bodyPr/>
          <a:lstStyle/>
          <a:p>
            <a:r>
              <a:rPr lang="en-US" dirty="0"/>
              <a:t>Do innovative items really work?</a:t>
            </a:r>
          </a:p>
        </p:txBody>
      </p:sp>
      <p:sp>
        <p:nvSpPr>
          <p:cNvPr id="5" name="Content Placeholder 4">
            <a:extLst>
              <a:ext uri="{FF2B5EF4-FFF2-40B4-BE49-F238E27FC236}">
                <a16:creationId xmlns:a16="http://schemas.microsoft.com/office/drawing/2014/main" id="{4D834526-3767-4CE9-B762-EB85688608F3}"/>
              </a:ext>
            </a:extLst>
          </p:cNvPr>
          <p:cNvSpPr>
            <a:spLocks noGrp="1"/>
          </p:cNvSpPr>
          <p:nvPr>
            <p:ph idx="1"/>
          </p:nvPr>
        </p:nvSpPr>
        <p:spPr/>
        <p:txBody>
          <a:bodyPr/>
          <a:lstStyle/>
          <a:p>
            <a:r>
              <a:rPr lang="en-US" dirty="0"/>
              <a:t>Study compared SMC, CATA, QFIB, HS, and </a:t>
            </a:r>
            <a:r>
              <a:rPr lang="en-US" dirty="0" err="1"/>
              <a:t>DnP</a:t>
            </a:r>
            <a:r>
              <a:rPr lang="en-US" dirty="0"/>
              <a:t> items</a:t>
            </a:r>
          </a:p>
          <a:p>
            <a:r>
              <a:rPr lang="en-US" dirty="0"/>
              <a:t>Compared p-value, item time, item-total correlation, number of items flagged, Kernel density plots</a:t>
            </a:r>
          </a:p>
          <a:p>
            <a:r>
              <a:rPr lang="en-US" dirty="0"/>
              <a:t>Completed distractor analysis</a:t>
            </a:r>
          </a:p>
        </p:txBody>
      </p:sp>
    </p:spTree>
    <p:extLst>
      <p:ext uri="{BB962C8B-B14F-4D97-AF65-F5344CB8AC3E}">
        <p14:creationId xmlns:p14="http://schemas.microsoft.com/office/powerpoint/2010/main" val="892504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8B71-341A-46D7-9258-BB5B6B84C470}"/>
              </a:ext>
            </a:extLst>
          </p:cNvPr>
          <p:cNvSpPr>
            <a:spLocks noGrp="1"/>
          </p:cNvSpPr>
          <p:nvPr>
            <p:ph type="title"/>
          </p:nvPr>
        </p:nvSpPr>
        <p:spPr/>
        <p:txBody>
          <a:bodyPr/>
          <a:lstStyle/>
          <a:p>
            <a:r>
              <a:rPr lang="en-US" dirty="0"/>
              <a:t>Do innovative items really work?</a:t>
            </a:r>
          </a:p>
        </p:txBody>
      </p:sp>
      <p:pic>
        <p:nvPicPr>
          <p:cNvPr id="4" name="Content Placeholder 3">
            <a:extLst>
              <a:ext uri="{FF2B5EF4-FFF2-40B4-BE49-F238E27FC236}">
                <a16:creationId xmlns:a16="http://schemas.microsoft.com/office/drawing/2014/main" id="{F3F7692D-FECF-4916-B9B4-791FB8A73F7F}"/>
              </a:ext>
            </a:extLst>
          </p:cNvPr>
          <p:cNvPicPr>
            <a:picLocks noGrp="1"/>
          </p:cNvPicPr>
          <p:nvPr>
            <p:ph idx="1"/>
          </p:nvPr>
        </p:nvPicPr>
        <p:blipFill rotWithShape="1">
          <a:blip r:embed="rId3"/>
          <a:srcRect t="7651"/>
          <a:stretch/>
        </p:blipFill>
        <p:spPr>
          <a:xfrm>
            <a:off x="2649071" y="2487707"/>
            <a:ext cx="6320117" cy="3872752"/>
          </a:xfrm>
          <a:prstGeom prst="rect">
            <a:avLst/>
          </a:prstGeom>
        </p:spPr>
      </p:pic>
    </p:spTree>
    <p:extLst>
      <p:ext uri="{BB962C8B-B14F-4D97-AF65-F5344CB8AC3E}">
        <p14:creationId xmlns:p14="http://schemas.microsoft.com/office/powerpoint/2010/main" val="3918545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9A4F-6CAF-40D1-BC21-352E98409334}"/>
              </a:ext>
            </a:extLst>
          </p:cNvPr>
          <p:cNvSpPr>
            <a:spLocks noGrp="1"/>
          </p:cNvSpPr>
          <p:nvPr>
            <p:ph type="title"/>
          </p:nvPr>
        </p:nvSpPr>
        <p:spPr>
          <a:xfrm>
            <a:off x="356136" y="1032626"/>
            <a:ext cx="11557958" cy="1325563"/>
          </a:xfrm>
        </p:spPr>
        <p:txBody>
          <a:bodyPr>
            <a:normAutofit/>
          </a:bodyPr>
          <a:lstStyle/>
          <a:p>
            <a:r>
              <a:rPr lang="en-US" dirty="0"/>
              <a:t>Do innovative items really work? </a:t>
            </a:r>
            <a:br>
              <a:rPr lang="en-US" dirty="0"/>
            </a:br>
            <a:r>
              <a:rPr lang="en-US" sz="2800" dirty="0"/>
              <a:t>P-values</a:t>
            </a:r>
          </a:p>
        </p:txBody>
      </p:sp>
      <p:sp>
        <p:nvSpPr>
          <p:cNvPr id="5" name="TextBox 4">
            <a:extLst>
              <a:ext uri="{FF2B5EF4-FFF2-40B4-BE49-F238E27FC236}">
                <a16:creationId xmlns:a16="http://schemas.microsoft.com/office/drawing/2014/main" id="{F90DB6D3-E387-466F-8915-6A93593AC37E}"/>
              </a:ext>
            </a:extLst>
          </p:cNvPr>
          <p:cNvSpPr txBox="1"/>
          <p:nvPr/>
        </p:nvSpPr>
        <p:spPr>
          <a:xfrm>
            <a:off x="438461" y="5040027"/>
            <a:ext cx="7376378" cy="369332"/>
          </a:xfrm>
          <a:prstGeom prst="rect">
            <a:avLst/>
          </a:prstGeom>
          <a:noFill/>
        </p:spPr>
        <p:txBody>
          <a:bodyPr wrap="none" rtlCol="0">
            <a:spAutoFit/>
          </a:bodyPr>
          <a:lstStyle/>
          <a:p>
            <a:r>
              <a:rPr lang="en-US" baseline="30000" dirty="0"/>
              <a:t>1</a:t>
            </a:r>
            <a:r>
              <a:rPr lang="en-US" dirty="0"/>
              <a:t>Darker shading = more difficult (among item types within that division)</a:t>
            </a:r>
          </a:p>
        </p:txBody>
      </p:sp>
      <p:sp>
        <p:nvSpPr>
          <p:cNvPr id="6" name="TextBox 5">
            <a:extLst>
              <a:ext uri="{FF2B5EF4-FFF2-40B4-BE49-F238E27FC236}">
                <a16:creationId xmlns:a16="http://schemas.microsoft.com/office/drawing/2014/main" id="{6E3D7538-213D-4AB4-BC45-CB2DA6CF2ECF}"/>
              </a:ext>
            </a:extLst>
          </p:cNvPr>
          <p:cNvSpPr txBox="1"/>
          <p:nvPr/>
        </p:nvSpPr>
        <p:spPr>
          <a:xfrm>
            <a:off x="1318091" y="5409359"/>
            <a:ext cx="5557838" cy="923330"/>
          </a:xfrm>
          <a:prstGeom prst="rect">
            <a:avLst/>
          </a:prstGeom>
          <a:noFill/>
          <a:ln>
            <a:solidFill>
              <a:srgbClr val="F278A5"/>
            </a:solidFill>
          </a:ln>
        </p:spPr>
        <p:txBody>
          <a:bodyPr wrap="square" rtlCol="0">
            <a:spAutoFit/>
          </a:bodyPr>
          <a:lstStyle/>
          <a:p>
            <a:r>
              <a:rPr lang="en-US" b="1" dirty="0">
                <a:solidFill>
                  <a:srgbClr val="304DA2"/>
                </a:solidFill>
              </a:rPr>
              <a:t>Results suggest that QFIB items are among the most difficult item types and SMC and HS are among the easiest.</a:t>
            </a:r>
          </a:p>
        </p:txBody>
      </p:sp>
      <p:sp>
        <p:nvSpPr>
          <p:cNvPr id="7" name="TextBox 6">
            <a:extLst>
              <a:ext uri="{FF2B5EF4-FFF2-40B4-BE49-F238E27FC236}">
                <a16:creationId xmlns:a16="http://schemas.microsoft.com/office/drawing/2014/main" id="{5683D496-7EE6-418C-B9D0-060579BFBEC9}"/>
              </a:ext>
            </a:extLst>
          </p:cNvPr>
          <p:cNvSpPr txBox="1"/>
          <p:nvPr/>
        </p:nvSpPr>
        <p:spPr>
          <a:xfrm>
            <a:off x="7938527" y="5409359"/>
            <a:ext cx="2933209" cy="1477328"/>
          </a:xfrm>
          <a:prstGeom prst="rect">
            <a:avLst/>
          </a:prstGeom>
          <a:noFill/>
          <a:ln>
            <a:solidFill>
              <a:srgbClr val="F278A5"/>
            </a:solidFill>
          </a:ln>
        </p:spPr>
        <p:txBody>
          <a:bodyPr wrap="square" rtlCol="0">
            <a:spAutoFit/>
          </a:bodyPr>
          <a:lstStyle/>
          <a:p>
            <a:r>
              <a:rPr lang="en-US" b="1" dirty="0">
                <a:solidFill>
                  <a:srgbClr val="304DA2"/>
                </a:solidFill>
              </a:rPr>
              <a:t>Results suggest that CS items are similar in difficulty, maybe slightly more difficult than standalone items.</a:t>
            </a:r>
          </a:p>
        </p:txBody>
      </p:sp>
      <p:pic>
        <p:nvPicPr>
          <p:cNvPr id="9" name="Content Placeholder 3">
            <a:extLst>
              <a:ext uri="{FF2B5EF4-FFF2-40B4-BE49-F238E27FC236}">
                <a16:creationId xmlns:a16="http://schemas.microsoft.com/office/drawing/2014/main" id="{A5844693-D5D1-4A7D-94FA-8B2D31B01341}"/>
              </a:ext>
            </a:extLst>
          </p:cNvPr>
          <p:cNvPicPr>
            <a:picLocks noGrp="1" noChangeAspect="1"/>
          </p:cNvPicPr>
          <p:nvPr>
            <p:ph idx="1"/>
          </p:nvPr>
        </p:nvPicPr>
        <p:blipFill rotWithShape="1">
          <a:blip r:embed="rId2"/>
          <a:srcRect t="4352"/>
          <a:stretch/>
        </p:blipFill>
        <p:spPr>
          <a:xfrm>
            <a:off x="886338" y="2116141"/>
            <a:ext cx="10711565" cy="2923886"/>
          </a:xfrm>
          <a:prstGeom prst="rect">
            <a:avLst/>
          </a:prstGeom>
        </p:spPr>
      </p:pic>
    </p:spTree>
    <p:extLst>
      <p:ext uri="{BB962C8B-B14F-4D97-AF65-F5344CB8AC3E}">
        <p14:creationId xmlns:p14="http://schemas.microsoft.com/office/powerpoint/2010/main" val="761884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9A4F-6CAF-40D1-BC21-352E98409334}"/>
              </a:ext>
            </a:extLst>
          </p:cNvPr>
          <p:cNvSpPr>
            <a:spLocks noGrp="1"/>
          </p:cNvSpPr>
          <p:nvPr>
            <p:ph type="title"/>
          </p:nvPr>
        </p:nvSpPr>
        <p:spPr/>
        <p:txBody>
          <a:bodyPr/>
          <a:lstStyle/>
          <a:p>
            <a:r>
              <a:rPr lang="en-US" dirty="0"/>
              <a:t>Do innovative items really work?</a:t>
            </a:r>
            <a:br>
              <a:rPr lang="en-US" dirty="0"/>
            </a:br>
            <a:r>
              <a:rPr lang="en-US" sz="2800" dirty="0"/>
              <a:t>Time</a:t>
            </a:r>
          </a:p>
        </p:txBody>
      </p:sp>
      <p:sp>
        <p:nvSpPr>
          <p:cNvPr id="6" name="TextBox 5">
            <a:extLst>
              <a:ext uri="{FF2B5EF4-FFF2-40B4-BE49-F238E27FC236}">
                <a16:creationId xmlns:a16="http://schemas.microsoft.com/office/drawing/2014/main" id="{6E3D7538-213D-4AB4-BC45-CB2DA6CF2ECF}"/>
              </a:ext>
            </a:extLst>
          </p:cNvPr>
          <p:cNvSpPr txBox="1"/>
          <p:nvPr/>
        </p:nvSpPr>
        <p:spPr>
          <a:xfrm>
            <a:off x="1318091" y="5409359"/>
            <a:ext cx="5557838" cy="923330"/>
          </a:xfrm>
          <a:prstGeom prst="rect">
            <a:avLst/>
          </a:prstGeom>
          <a:noFill/>
          <a:ln>
            <a:solidFill>
              <a:srgbClr val="F278A5"/>
            </a:solidFill>
          </a:ln>
        </p:spPr>
        <p:txBody>
          <a:bodyPr wrap="square" rtlCol="0">
            <a:spAutoFit/>
          </a:bodyPr>
          <a:lstStyle/>
          <a:p>
            <a:r>
              <a:rPr lang="en-US" b="1" dirty="0">
                <a:solidFill>
                  <a:srgbClr val="304DA2"/>
                </a:solidFill>
              </a:rPr>
              <a:t>Results suggest that QFIB items are among the most time consuming item types and SMC are among the quickest to answer.</a:t>
            </a:r>
          </a:p>
        </p:txBody>
      </p:sp>
      <p:sp>
        <p:nvSpPr>
          <p:cNvPr id="7" name="TextBox 6">
            <a:extLst>
              <a:ext uri="{FF2B5EF4-FFF2-40B4-BE49-F238E27FC236}">
                <a16:creationId xmlns:a16="http://schemas.microsoft.com/office/drawing/2014/main" id="{5683D496-7EE6-418C-B9D0-060579BFBEC9}"/>
              </a:ext>
            </a:extLst>
          </p:cNvPr>
          <p:cNvSpPr txBox="1"/>
          <p:nvPr/>
        </p:nvSpPr>
        <p:spPr>
          <a:xfrm>
            <a:off x="7938527" y="5409359"/>
            <a:ext cx="2933209" cy="923330"/>
          </a:xfrm>
          <a:prstGeom prst="rect">
            <a:avLst/>
          </a:prstGeom>
          <a:noFill/>
          <a:ln>
            <a:solidFill>
              <a:srgbClr val="F278A5"/>
            </a:solidFill>
          </a:ln>
        </p:spPr>
        <p:txBody>
          <a:bodyPr wrap="square" rtlCol="0">
            <a:spAutoFit/>
          </a:bodyPr>
          <a:lstStyle/>
          <a:p>
            <a:r>
              <a:rPr lang="en-US" b="1" dirty="0">
                <a:solidFill>
                  <a:srgbClr val="304DA2"/>
                </a:solidFill>
              </a:rPr>
              <a:t>Results suggest that CS items take more time than standalone items.</a:t>
            </a:r>
          </a:p>
        </p:txBody>
      </p:sp>
      <p:pic>
        <p:nvPicPr>
          <p:cNvPr id="8" name="Picture 7">
            <a:extLst>
              <a:ext uri="{FF2B5EF4-FFF2-40B4-BE49-F238E27FC236}">
                <a16:creationId xmlns:a16="http://schemas.microsoft.com/office/drawing/2014/main" id="{26DE3844-C71C-4924-9F6A-B983D2A46C80}"/>
              </a:ext>
            </a:extLst>
          </p:cNvPr>
          <p:cNvPicPr>
            <a:picLocks noChangeAspect="1"/>
          </p:cNvPicPr>
          <p:nvPr/>
        </p:nvPicPr>
        <p:blipFill>
          <a:blip r:embed="rId2"/>
          <a:stretch>
            <a:fillRect/>
          </a:stretch>
        </p:blipFill>
        <p:spPr>
          <a:xfrm>
            <a:off x="524153" y="2139472"/>
            <a:ext cx="10707624" cy="3131775"/>
          </a:xfrm>
          <a:prstGeom prst="rect">
            <a:avLst/>
          </a:prstGeom>
        </p:spPr>
      </p:pic>
      <p:sp>
        <p:nvSpPr>
          <p:cNvPr id="5" name="TextBox 4">
            <a:extLst>
              <a:ext uri="{FF2B5EF4-FFF2-40B4-BE49-F238E27FC236}">
                <a16:creationId xmlns:a16="http://schemas.microsoft.com/office/drawing/2014/main" id="{F90DB6D3-E387-466F-8915-6A93593AC37E}"/>
              </a:ext>
            </a:extLst>
          </p:cNvPr>
          <p:cNvSpPr txBox="1"/>
          <p:nvPr/>
        </p:nvSpPr>
        <p:spPr>
          <a:xfrm>
            <a:off x="438461" y="5040027"/>
            <a:ext cx="8393644" cy="369332"/>
          </a:xfrm>
          <a:prstGeom prst="rect">
            <a:avLst/>
          </a:prstGeom>
          <a:noFill/>
        </p:spPr>
        <p:txBody>
          <a:bodyPr wrap="none" rtlCol="0">
            <a:spAutoFit/>
          </a:bodyPr>
          <a:lstStyle/>
          <a:p>
            <a:r>
              <a:rPr lang="en-US" baseline="30000" dirty="0"/>
              <a:t>2</a:t>
            </a:r>
            <a:r>
              <a:rPr lang="en-US" dirty="0"/>
              <a:t>Darker shading = take candidates longer (among item types within that division)</a:t>
            </a:r>
          </a:p>
        </p:txBody>
      </p:sp>
    </p:spTree>
    <p:extLst>
      <p:ext uri="{BB962C8B-B14F-4D97-AF65-F5344CB8AC3E}">
        <p14:creationId xmlns:p14="http://schemas.microsoft.com/office/powerpoint/2010/main" val="3483018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9A4F-6CAF-40D1-BC21-352E98409334}"/>
              </a:ext>
            </a:extLst>
          </p:cNvPr>
          <p:cNvSpPr>
            <a:spLocks noGrp="1"/>
          </p:cNvSpPr>
          <p:nvPr>
            <p:ph type="title"/>
          </p:nvPr>
        </p:nvSpPr>
        <p:spPr/>
        <p:txBody>
          <a:bodyPr>
            <a:normAutofit/>
          </a:bodyPr>
          <a:lstStyle/>
          <a:p>
            <a:r>
              <a:rPr lang="en-US" dirty="0"/>
              <a:t>Do innovative items really work?</a:t>
            </a:r>
            <a:br>
              <a:rPr lang="en-US" dirty="0"/>
            </a:br>
            <a:r>
              <a:rPr lang="en-US" sz="2800" dirty="0"/>
              <a:t>Item-Score Correlation (Discrimination)</a:t>
            </a:r>
          </a:p>
        </p:txBody>
      </p:sp>
      <p:sp>
        <p:nvSpPr>
          <p:cNvPr id="5" name="TextBox 4">
            <a:extLst>
              <a:ext uri="{FF2B5EF4-FFF2-40B4-BE49-F238E27FC236}">
                <a16:creationId xmlns:a16="http://schemas.microsoft.com/office/drawing/2014/main" id="{F90DB6D3-E387-466F-8915-6A93593AC37E}"/>
              </a:ext>
            </a:extLst>
          </p:cNvPr>
          <p:cNvSpPr txBox="1"/>
          <p:nvPr/>
        </p:nvSpPr>
        <p:spPr>
          <a:xfrm>
            <a:off x="438461" y="5040027"/>
            <a:ext cx="11753539" cy="369332"/>
          </a:xfrm>
          <a:prstGeom prst="rect">
            <a:avLst/>
          </a:prstGeom>
          <a:noFill/>
        </p:spPr>
        <p:txBody>
          <a:bodyPr wrap="none" rtlCol="0">
            <a:spAutoFit/>
          </a:bodyPr>
          <a:lstStyle/>
          <a:p>
            <a:r>
              <a:rPr lang="en-US" baseline="30000" dirty="0"/>
              <a:t>3</a:t>
            </a:r>
            <a:r>
              <a:rPr lang="en-US" dirty="0"/>
              <a:t>Darker shading = discriminates better between high/low ability candidates (among item types within that division)</a:t>
            </a:r>
          </a:p>
        </p:txBody>
      </p:sp>
      <p:sp>
        <p:nvSpPr>
          <p:cNvPr id="6" name="TextBox 5">
            <a:extLst>
              <a:ext uri="{FF2B5EF4-FFF2-40B4-BE49-F238E27FC236}">
                <a16:creationId xmlns:a16="http://schemas.microsoft.com/office/drawing/2014/main" id="{6E3D7538-213D-4AB4-BC45-CB2DA6CF2ECF}"/>
              </a:ext>
            </a:extLst>
          </p:cNvPr>
          <p:cNvSpPr txBox="1"/>
          <p:nvPr/>
        </p:nvSpPr>
        <p:spPr>
          <a:xfrm>
            <a:off x="1318091" y="5409359"/>
            <a:ext cx="5557838" cy="923330"/>
          </a:xfrm>
          <a:prstGeom prst="rect">
            <a:avLst/>
          </a:prstGeom>
          <a:noFill/>
          <a:ln>
            <a:solidFill>
              <a:srgbClr val="F278A5"/>
            </a:solidFill>
          </a:ln>
        </p:spPr>
        <p:txBody>
          <a:bodyPr wrap="square" rtlCol="0">
            <a:spAutoFit/>
          </a:bodyPr>
          <a:lstStyle/>
          <a:p>
            <a:r>
              <a:rPr lang="en-US" b="1" dirty="0">
                <a:solidFill>
                  <a:srgbClr val="304DA2"/>
                </a:solidFill>
              </a:rPr>
              <a:t>Results suggest that QFIB items are among the most discriminating item types, while SMC and HS are among the least discriminating.</a:t>
            </a:r>
          </a:p>
        </p:txBody>
      </p:sp>
      <p:pic>
        <p:nvPicPr>
          <p:cNvPr id="3" name="Picture 2">
            <a:extLst>
              <a:ext uri="{FF2B5EF4-FFF2-40B4-BE49-F238E27FC236}">
                <a16:creationId xmlns:a16="http://schemas.microsoft.com/office/drawing/2014/main" id="{8F0251C0-AA57-4F32-A42C-3154D2155382}"/>
              </a:ext>
            </a:extLst>
          </p:cNvPr>
          <p:cNvPicPr>
            <a:picLocks noChangeAspect="1"/>
          </p:cNvPicPr>
          <p:nvPr/>
        </p:nvPicPr>
        <p:blipFill>
          <a:blip r:embed="rId2"/>
          <a:stretch>
            <a:fillRect/>
          </a:stretch>
        </p:blipFill>
        <p:spPr>
          <a:xfrm>
            <a:off x="538162" y="2112992"/>
            <a:ext cx="10707624" cy="3037870"/>
          </a:xfrm>
          <a:prstGeom prst="rect">
            <a:avLst/>
          </a:prstGeom>
        </p:spPr>
      </p:pic>
      <p:sp>
        <p:nvSpPr>
          <p:cNvPr id="7" name="TextBox 6">
            <a:extLst>
              <a:ext uri="{FF2B5EF4-FFF2-40B4-BE49-F238E27FC236}">
                <a16:creationId xmlns:a16="http://schemas.microsoft.com/office/drawing/2014/main" id="{5683D496-7EE6-418C-B9D0-060579BFBEC9}"/>
              </a:ext>
            </a:extLst>
          </p:cNvPr>
          <p:cNvSpPr txBox="1"/>
          <p:nvPr/>
        </p:nvSpPr>
        <p:spPr>
          <a:xfrm>
            <a:off x="7938527" y="5409359"/>
            <a:ext cx="2933209" cy="923330"/>
          </a:xfrm>
          <a:prstGeom prst="rect">
            <a:avLst/>
          </a:prstGeom>
          <a:noFill/>
          <a:ln>
            <a:solidFill>
              <a:srgbClr val="F278A5"/>
            </a:solidFill>
          </a:ln>
        </p:spPr>
        <p:txBody>
          <a:bodyPr wrap="square" rtlCol="0">
            <a:spAutoFit/>
          </a:bodyPr>
          <a:lstStyle/>
          <a:p>
            <a:r>
              <a:rPr lang="en-US" b="1" dirty="0">
                <a:solidFill>
                  <a:srgbClr val="304DA2"/>
                </a:solidFill>
              </a:rPr>
              <a:t>Results suggest that CS items discriminate better than standalone items.</a:t>
            </a:r>
          </a:p>
        </p:txBody>
      </p:sp>
    </p:spTree>
    <p:extLst>
      <p:ext uri="{BB962C8B-B14F-4D97-AF65-F5344CB8AC3E}">
        <p14:creationId xmlns:p14="http://schemas.microsoft.com/office/powerpoint/2010/main" val="2628278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9A4F-6CAF-40D1-BC21-352E98409334}"/>
              </a:ext>
            </a:extLst>
          </p:cNvPr>
          <p:cNvSpPr>
            <a:spLocks noGrp="1"/>
          </p:cNvSpPr>
          <p:nvPr>
            <p:ph type="title"/>
          </p:nvPr>
        </p:nvSpPr>
        <p:spPr/>
        <p:txBody>
          <a:bodyPr/>
          <a:lstStyle/>
          <a:p>
            <a:r>
              <a:rPr lang="en-US" dirty="0"/>
              <a:t>Do innovative items really work?</a:t>
            </a:r>
            <a:br>
              <a:rPr lang="en-US" dirty="0"/>
            </a:br>
            <a:r>
              <a:rPr lang="en-US" sz="2800" dirty="0"/>
              <a:t>Percent of Statistically Flagged Items</a:t>
            </a:r>
          </a:p>
        </p:txBody>
      </p:sp>
      <p:sp>
        <p:nvSpPr>
          <p:cNvPr id="5" name="TextBox 4">
            <a:extLst>
              <a:ext uri="{FF2B5EF4-FFF2-40B4-BE49-F238E27FC236}">
                <a16:creationId xmlns:a16="http://schemas.microsoft.com/office/drawing/2014/main" id="{F90DB6D3-E387-466F-8915-6A93593AC37E}"/>
              </a:ext>
            </a:extLst>
          </p:cNvPr>
          <p:cNvSpPr txBox="1"/>
          <p:nvPr/>
        </p:nvSpPr>
        <p:spPr>
          <a:xfrm>
            <a:off x="438461" y="5040027"/>
            <a:ext cx="9676047" cy="369332"/>
          </a:xfrm>
          <a:prstGeom prst="rect">
            <a:avLst/>
          </a:prstGeom>
          <a:noFill/>
        </p:spPr>
        <p:txBody>
          <a:bodyPr wrap="none" rtlCol="0">
            <a:spAutoFit/>
          </a:bodyPr>
          <a:lstStyle/>
          <a:p>
            <a:r>
              <a:rPr lang="en-US" baseline="30000" dirty="0"/>
              <a:t>4</a:t>
            </a:r>
            <a:r>
              <a:rPr lang="en-US" dirty="0"/>
              <a:t>Darker shading = more likely to be statistically flagged (among item types within that division)</a:t>
            </a:r>
          </a:p>
        </p:txBody>
      </p:sp>
      <p:sp>
        <p:nvSpPr>
          <p:cNvPr id="6" name="TextBox 5">
            <a:extLst>
              <a:ext uri="{FF2B5EF4-FFF2-40B4-BE49-F238E27FC236}">
                <a16:creationId xmlns:a16="http://schemas.microsoft.com/office/drawing/2014/main" id="{6E3D7538-213D-4AB4-BC45-CB2DA6CF2ECF}"/>
              </a:ext>
            </a:extLst>
          </p:cNvPr>
          <p:cNvSpPr txBox="1"/>
          <p:nvPr/>
        </p:nvSpPr>
        <p:spPr>
          <a:xfrm>
            <a:off x="1318091" y="5409359"/>
            <a:ext cx="8673074" cy="646331"/>
          </a:xfrm>
          <a:prstGeom prst="rect">
            <a:avLst/>
          </a:prstGeom>
          <a:noFill/>
          <a:ln>
            <a:solidFill>
              <a:srgbClr val="F278A5"/>
            </a:solidFill>
          </a:ln>
        </p:spPr>
        <p:txBody>
          <a:bodyPr wrap="square" rtlCol="0">
            <a:spAutoFit/>
          </a:bodyPr>
          <a:lstStyle/>
          <a:p>
            <a:r>
              <a:rPr lang="en-US" b="1" dirty="0">
                <a:solidFill>
                  <a:srgbClr val="304DA2"/>
                </a:solidFill>
              </a:rPr>
              <a:t>Results suggest that </a:t>
            </a:r>
            <a:r>
              <a:rPr lang="en-US" b="1" dirty="0" err="1">
                <a:solidFill>
                  <a:srgbClr val="304DA2"/>
                </a:solidFill>
              </a:rPr>
              <a:t>DnP</a:t>
            </a:r>
            <a:r>
              <a:rPr lang="en-US" b="1" dirty="0">
                <a:solidFill>
                  <a:srgbClr val="304DA2"/>
                </a:solidFill>
              </a:rPr>
              <a:t> items are among the most often flagged item types, while SMC items are flagged the least.</a:t>
            </a:r>
          </a:p>
        </p:txBody>
      </p:sp>
      <p:pic>
        <p:nvPicPr>
          <p:cNvPr id="9" name="Picture 8">
            <a:extLst>
              <a:ext uri="{FF2B5EF4-FFF2-40B4-BE49-F238E27FC236}">
                <a16:creationId xmlns:a16="http://schemas.microsoft.com/office/drawing/2014/main" id="{6F14EEAE-9850-4AFF-9520-8563EDA8D460}"/>
              </a:ext>
            </a:extLst>
          </p:cNvPr>
          <p:cNvPicPr>
            <a:picLocks noChangeAspect="1"/>
          </p:cNvPicPr>
          <p:nvPr/>
        </p:nvPicPr>
        <p:blipFill>
          <a:blip r:embed="rId2"/>
          <a:stretch>
            <a:fillRect/>
          </a:stretch>
        </p:blipFill>
        <p:spPr>
          <a:xfrm>
            <a:off x="2663638" y="2597827"/>
            <a:ext cx="6583680" cy="2485672"/>
          </a:xfrm>
          <a:prstGeom prst="rect">
            <a:avLst/>
          </a:prstGeom>
        </p:spPr>
      </p:pic>
      <p:pic>
        <p:nvPicPr>
          <p:cNvPr id="10" name="Picture 9">
            <a:extLst>
              <a:ext uri="{FF2B5EF4-FFF2-40B4-BE49-F238E27FC236}">
                <a16:creationId xmlns:a16="http://schemas.microsoft.com/office/drawing/2014/main" id="{AA92DD8B-8863-4E9A-86BC-8EAEF61EB280}"/>
              </a:ext>
            </a:extLst>
          </p:cNvPr>
          <p:cNvPicPr>
            <a:picLocks noChangeAspect="1"/>
          </p:cNvPicPr>
          <p:nvPr/>
        </p:nvPicPr>
        <p:blipFill>
          <a:blip r:embed="rId3"/>
          <a:stretch>
            <a:fillRect/>
          </a:stretch>
        </p:blipFill>
        <p:spPr>
          <a:xfrm>
            <a:off x="4097010" y="2218189"/>
            <a:ext cx="4389120" cy="321362"/>
          </a:xfrm>
          <a:prstGeom prst="rect">
            <a:avLst/>
          </a:prstGeom>
        </p:spPr>
      </p:pic>
    </p:spTree>
    <p:extLst>
      <p:ext uri="{BB962C8B-B14F-4D97-AF65-F5344CB8AC3E}">
        <p14:creationId xmlns:p14="http://schemas.microsoft.com/office/powerpoint/2010/main" val="3763203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66E7-D9C7-4B4D-8531-84BFAB6E514C}"/>
              </a:ext>
            </a:extLst>
          </p:cNvPr>
          <p:cNvSpPr>
            <a:spLocks noGrp="1"/>
          </p:cNvSpPr>
          <p:nvPr>
            <p:ph type="title"/>
          </p:nvPr>
        </p:nvSpPr>
        <p:spPr/>
        <p:txBody>
          <a:bodyPr/>
          <a:lstStyle/>
          <a:p>
            <a:r>
              <a:rPr lang="en-US" dirty="0"/>
              <a:t>Do innovative items really work?</a:t>
            </a:r>
            <a:br>
              <a:rPr lang="en-US" dirty="0"/>
            </a:br>
            <a:r>
              <a:rPr lang="en-US" sz="2800" dirty="0"/>
              <a:t>Rasch Analysis (Kernel Density Plots)</a:t>
            </a:r>
            <a:endParaRPr lang="en-US" dirty="0"/>
          </a:p>
        </p:txBody>
      </p:sp>
      <p:sp>
        <p:nvSpPr>
          <p:cNvPr id="3" name="Content Placeholder 2">
            <a:extLst>
              <a:ext uri="{FF2B5EF4-FFF2-40B4-BE49-F238E27FC236}">
                <a16:creationId xmlns:a16="http://schemas.microsoft.com/office/drawing/2014/main" id="{1C2A6019-6353-4408-85E1-64EB517CF6BB}"/>
              </a:ext>
            </a:extLst>
          </p:cNvPr>
          <p:cNvSpPr>
            <a:spLocks noGrp="1"/>
          </p:cNvSpPr>
          <p:nvPr>
            <p:ph idx="1"/>
          </p:nvPr>
        </p:nvSpPr>
        <p:spPr/>
        <p:txBody>
          <a:bodyPr/>
          <a:lstStyle/>
          <a:p>
            <a:r>
              <a:rPr lang="en-US" dirty="0"/>
              <a:t>Which items type did a good job of targeting candidates at the passing score level?</a:t>
            </a:r>
          </a:p>
          <a:p>
            <a:pPr lvl="1"/>
            <a:r>
              <a:rPr lang="en-US" dirty="0"/>
              <a:t>QFIB</a:t>
            </a:r>
          </a:p>
          <a:p>
            <a:pPr lvl="1"/>
            <a:r>
              <a:rPr lang="en-US" dirty="0"/>
              <a:t>Case Study items</a:t>
            </a:r>
          </a:p>
        </p:txBody>
      </p:sp>
    </p:spTree>
    <p:extLst>
      <p:ext uri="{BB962C8B-B14F-4D97-AF65-F5344CB8AC3E}">
        <p14:creationId xmlns:p14="http://schemas.microsoft.com/office/powerpoint/2010/main" val="190486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ahead</a:t>
            </a:r>
          </a:p>
        </p:txBody>
      </p:sp>
      <p:sp>
        <p:nvSpPr>
          <p:cNvPr id="3" name="Content Placeholder 2"/>
          <p:cNvSpPr>
            <a:spLocks noGrp="1"/>
          </p:cNvSpPr>
          <p:nvPr>
            <p:ph idx="1"/>
          </p:nvPr>
        </p:nvSpPr>
        <p:spPr/>
        <p:txBody>
          <a:bodyPr/>
          <a:lstStyle/>
          <a:p>
            <a:r>
              <a:rPr lang="en-US" dirty="0"/>
              <a:t>Introduction to Innovative Item Types</a:t>
            </a:r>
          </a:p>
          <a:p>
            <a:pPr lvl="1"/>
            <a:r>
              <a:rPr lang="en-US" dirty="0"/>
              <a:t>What are innovative items? </a:t>
            </a:r>
          </a:p>
          <a:p>
            <a:pPr lvl="1"/>
            <a:r>
              <a:rPr lang="en-US" dirty="0"/>
              <a:t>When and why should we use innovative items?</a:t>
            </a:r>
          </a:p>
          <a:p>
            <a:pPr lvl="1"/>
            <a:r>
              <a:rPr lang="en-US" dirty="0"/>
              <a:t>How do you develop innovative items?</a:t>
            </a:r>
          </a:p>
          <a:p>
            <a:r>
              <a:rPr lang="en-US" dirty="0"/>
              <a:t>One Program’s Experience</a:t>
            </a:r>
          </a:p>
          <a:p>
            <a:pPr lvl="1"/>
            <a:r>
              <a:rPr lang="en-US" dirty="0"/>
              <a:t>NCARB’s experience with innovative items</a:t>
            </a:r>
          </a:p>
          <a:p>
            <a:r>
              <a:rPr lang="en-US" dirty="0"/>
              <a:t>Results from a Study</a:t>
            </a:r>
          </a:p>
          <a:p>
            <a:pPr lvl="1"/>
            <a:r>
              <a:rPr lang="en-US" dirty="0"/>
              <a:t>Do innovative items really work?</a:t>
            </a:r>
          </a:p>
        </p:txBody>
      </p:sp>
    </p:spTree>
    <p:extLst>
      <p:ext uri="{BB962C8B-B14F-4D97-AF65-F5344CB8AC3E}">
        <p14:creationId xmlns:p14="http://schemas.microsoft.com/office/powerpoint/2010/main" val="86968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66E7-D9C7-4B4D-8531-84BFAB6E514C}"/>
              </a:ext>
            </a:extLst>
          </p:cNvPr>
          <p:cNvSpPr>
            <a:spLocks noGrp="1"/>
          </p:cNvSpPr>
          <p:nvPr>
            <p:ph type="title"/>
          </p:nvPr>
        </p:nvSpPr>
        <p:spPr/>
        <p:txBody>
          <a:bodyPr/>
          <a:lstStyle/>
          <a:p>
            <a:r>
              <a:rPr lang="en-US" dirty="0"/>
              <a:t>Do innovative items really work?</a:t>
            </a:r>
            <a:br>
              <a:rPr lang="en-US" dirty="0"/>
            </a:br>
            <a:r>
              <a:rPr lang="en-US" sz="2800" dirty="0"/>
              <a:t>Distractor Analysis (</a:t>
            </a:r>
            <a:r>
              <a:rPr lang="en-US" sz="2800" dirty="0" err="1"/>
              <a:t>DnP</a:t>
            </a:r>
            <a:r>
              <a:rPr lang="en-US" sz="2800" dirty="0"/>
              <a:t> and HS)</a:t>
            </a:r>
            <a:endParaRPr lang="en-US" dirty="0"/>
          </a:p>
        </p:txBody>
      </p:sp>
      <p:sp>
        <p:nvSpPr>
          <p:cNvPr id="3" name="Content Placeholder 2">
            <a:extLst>
              <a:ext uri="{FF2B5EF4-FFF2-40B4-BE49-F238E27FC236}">
                <a16:creationId xmlns:a16="http://schemas.microsoft.com/office/drawing/2014/main" id="{1C2A6019-6353-4408-85E1-64EB517CF6BB}"/>
              </a:ext>
            </a:extLst>
          </p:cNvPr>
          <p:cNvSpPr>
            <a:spLocks noGrp="1"/>
          </p:cNvSpPr>
          <p:nvPr>
            <p:ph idx="1"/>
          </p:nvPr>
        </p:nvSpPr>
        <p:spPr/>
        <p:txBody>
          <a:bodyPr/>
          <a:lstStyle/>
          <a:p>
            <a:r>
              <a:rPr lang="en-US" dirty="0"/>
              <a:t>Candidates select areas outside of the distractor regions</a:t>
            </a:r>
          </a:p>
          <a:p>
            <a:r>
              <a:rPr lang="en-US" dirty="0"/>
              <a:t>Problematic for understanding why candidates missed an item</a:t>
            </a:r>
          </a:p>
          <a:p>
            <a:r>
              <a:rPr lang="en-US" dirty="0"/>
              <a:t>This can be improved upon.</a:t>
            </a:r>
          </a:p>
        </p:txBody>
      </p:sp>
    </p:spTree>
    <p:extLst>
      <p:ext uri="{BB962C8B-B14F-4D97-AF65-F5344CB8AC3E}">
        <p14:creationId xmlns:p14="http://schemas.microsoft.com/office/powerpoint/2010/main" val="2925325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8E3706-C86A-4E21-8940-E07EEF94DC56}"/>
              </a:ext>
            </a:extLst>
          </p:cNvPr>
          <p:cNvSpPr>
            <a:spLocks noGrp="1"/>
          </p:cNvSpPr>
          <p:nvPr>
            <p:ph type="title"/>
          </p:nvPr>
        </p:nvSpPr>
        <p:spPr/>
        <p:txBody>
          <a:bodyPr/>
          <a:lstStyle/>
          <a:p>
            <a:r>
              <a:rPr lang="en-US" dirty="0">
                <a:solidFill>
                  <a:srgbClr val="03A277"/>
                </a:solidFill>
              </a:rPr>
              <a:t>Summary</a:t>
            </a:r>
          </a:p>
        </p:txBody>
      </p:sp>
      <p:graphicFrame>
        <p:nvGraphicFramePr>
          <p:cNvPr id="10" name="Table 9">
            <a:extLst>
              <a:ext uri="{FF2B5EF4-FFF2-40B4-BE49-F238E27FC236}">
                <a16:creationId xmlns:a16="http://schemas.microsoft.com/office/drawing/2014/main" id="{50795555-ABEF-40F8-885A-BF6416C147B2}"/>
              </a:ext>
            </a:extLst>
          </p:cNvPr>
          <p:cNvGraphicFramePr>
            <a:graphicFrameLocks noGrp="1"/>
          </p:cNvGraphicFramePr>
          <p:nvPr>
            <p:extLst>
              <p:ext uri="{D42A27DB-BD31-4B8C-83A1-F6EECF244321}">
                <p14:modId xmlns:p14="http://schemas.microsoft.com/office/powerpoint/2010/main" val="1618566130"/>
              </p:ext>
            </p:extLst>
          </p:nvPr>
        </p:nvGraphicFramePr>
        <p:xfrm>
          <a:off x="3457389" y="2143036"/>
          <a:ext cx="5489575" cy="2966720"/>
        </p:xfrm>
        <a:graphic>
          <a:graphicData uri="http://schemas.openxmlformats.org/drawingml/2006/table">
            <a:tbl>
              <a:tblPr firstRow="1" bandRow="1">
                <a:tableStyleId>{5C22544A-7EE6-4342-B048-85BDC9FD1C3A}</a:tableStyleId>
              </a:tblPr>
              <a:tblGrid>
                <a:gridCol w="1605280">
                  <a:extLst>
                    <a:ext uri="{9D8B030D-6E8A-4147-A177-3AD203B41FA5}">
                      <a16:colId xmlns:a16="http://schemas.microsoft.com/office/drawing/2014/main" val="2068389561"/>
                    </a:ext>
                  </a:extLst>
                </a:gridCol>
                <a:gridCol w="1204148">
                  <a:extLst>
                    <a:ext uri="{9D8B030D-6E8A-4147-A177-3AD203B41FA5}">
                      <a16:colId xmlns:a16="http://schemas.microsoft.com/office/drawing/2014/main" val="2345086108"/>
                    </a:ext>
                  </a:extLst>
                </a:gridCol>
                <a:gridCol w="792480">
                  <a:extLst>
                    <a:ext uri="{9D8B030D-6E8A-4147-A177-3AD203B41FA5}">
                      <a16:colId xmlns:a16="http://schemas.microsoft.com/office/drawing/2014/main" val="1241516114"/>
                    </a:ext>
                  </a:extLst>
                </a:gridCol>
                <a:gridCol w="716280">
                  <a:extLst>
                    <a:ext uri="{9D8B030D-6E8A-4147-A177-3AD203B41FA5}">
                      <a16:colId xmlns:a16="http://schemas.microsoft.com/office/drawing/2014/main" val="4261990115"/>
                    </a:ext>
                  </a:extLst>
                </a:gridCol>
                <a:gridCol w="1171387">
                  <a:extLst>
                    <a:ext uri="{9D8B030D-6E8A-4147-A177-3AD203B41FA5}">
                      <a16:colId xmlns:a16="http://schemas.microsoft.com/office/drawing/2014/main" val="2560993865"/>
                    </a:ext>
                  </a:extLst>
                </a:gridCol>
              </a:tblGrid>
              <a:tr h="370840">
                <a:tc>
                  <a:txBody>
                    <a:bodyPr/>
                    <a:lstStyle/>
                    <a:p>
                      <a:r>
                        <a:rPr lang="en-US" dirty="0"/>
                        <a:t>Item Type</a:t>
                      </a:r>
                    </a:p>
                  </a:txBody>
                  <a:tcPr/>
                </a:tc>
                <a:tc>
                  <a:txBody>
                    <a:bodyPr/>
                    <a:lstStyle/>
                    <a:p>
                      <a:r>
                        <a:rPr lang="en-US" dirty="0"/>
                        <a:t>Difficulty</a:t>
                      </a:r>
                    </a:p>
                  </a:txBody>
                  <a:tcPr/>
                </a:tc>
                <a:tc>
                  <a:txBody>
                    <a:bodyPr/>
                    <a:lstStyle/>
                    <a:p>
                      <a:r>
                        <a:rPr lang="en-US" dirty="0"/>
                        <a:t>Time</a:t>
                      </a:r>
                    </a:p>
                  </a:txBody>
                  <a:tcPr/>
                </a:tc>
                <a:tc>
                  <a:txBody>
                    <a:bodyPr/>
                    <a:lstStyle/>
                    <a:p>
                      <a:r>
                        <a:rPr lang="en-US" dirty="0"/>
                        <a:t>ISC</a:t>
                      </a:r>
                    </a:p>
                  </a:txBody>
                  <a:tcPr/>
                </a:tc>
                <a:tc>
                  <a:txBody>
                    <a:bodyPr/>
                    <a:lstStyle/>
                    <a:p>
                      <a:r>
                        <a:rPr lang="en-US" dirty="0"/>
                        <a:t>Flags</a:t>
                      </a:r>
                    </a:p>
                  </a:txBody>
                  <a:tcPr/>
                </a:tc>
                <a:extLst>
                  <a:ext uri="{0D108BD9-81ED-4DB2-BD59-A6C34878D82A}">
                    <a16:rowId xmlns:a16="http://schemas.microsoft.com/office/drawing/2014/main" val="2739042644"/>
                  </a:ext>
                </a:extLst>
              </a:tr>
              <a:tr h="370840">
                <a:tc>
                  <a:txBody>
                    <a:bodyPr/>
                    <a:lstStyle/>
                    <a:p>
                      <a:r>
                        <a:rPr lang="en-US" dirty="0"/>
                        <a:t>SMC</a:t>
                      </a:r>
                    </a:p>
                  </a:txBody>
                  <a:tcPr/>
                </a:tc>
                <a:tc>
                  <a:txBody>
                    <a:bodyPr/>
                    <a:lstStyle/>
                    <a:p>
                      <a:pPr algn="ctr"/>
                      <a:r>
                        <a:rPr lang="en-US" dirty="0"/>
                        <a:t>Easy</a:t>
                      </a:r>
                    </a:p>
                  </a:txBody>
                  <a:tcPr/>
                </a:tc>
                <a:tc>
                  <a:txBody>
                    <a:bodyPr/>
                    <a:lstStyle/>
                    <a:p>
                      <a:pPr algn="ctr"/>
                      <a:r>
                        <a:rPr lang="en-US" dirty="0"/>
                        <a:t>Short</a:t>
                      </a:r>
                    </a:p>
                  </a:txBody>
                  <a:tcPr/>
                </a:tc>
                <a:tc>
                  <a:txBody>
                    <a:bodyPr/>
                    <a:lstStyle/>
                    <a:p>
                      <a:pPr algn="ctr"/>
                      <a:r>
                        <a:rPr lang="en-US" dirty="0"/>
                        <a:t>Low</a:t>
                      </a:r>
                    </a:p>
                  </a:txBody>
                  <a:tcPr/>
                </a:tc>
                <a:tc>
                  <a:txBody>
                    <a:bodyPr/>
                    <a:lstStyle/>
                    <a:p>
                      <a:pPr algn="ctr"/>
                      <a:r>
                        <a:rPr lang="en-US" dirty="0"/>
                        <a:t>Few</a:t>
                      </a:r>
                    </a:p>
                  </a:txBody>
                  <a:tcPr/>
                </a:tc>
                <a:extLst>
                  <a:ext uri="{0D108BD9-81ED-4DB2-BD59-A6C34878D82A}">
                    <a16:rowId xmlns:a16="http://schemas.microsoft.com/office/drawing/2014/main" val="1053447846"/>
                  </a:ext>
                </a:extLst>
              </a:tr>
              <a:tr h="370840">
                <a:tc>
                  <a:txBody>
                    <a:bodyPr/>
                    <a:lstStyle/>
                    <a:p>
                      <a:r>
                        <a:rPr lang="en-US" dirty="0"/>
                        <a:t>CATA</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High</a:t>
                      </a:r>
                    </a:p>
                  </a:txBody>
                  <a:tcPr/>
                </a:tc>
                <a:tc>
                  <a:txBody>
                    <a:bodyPr/>
                    <a:lstStyle/>
                    <a:p>
                      <a:pPr algn="ctr"/>
                      <a:r>
                        <a:rPr lang="en-US" dirty="0"/>
                        <a:t>*</a:t>
                      </a:r>
                    </a:p>
                  </a:txBody>
                  <a:tcPr/>
                </a:tc>
                <a:extLst>
                  <a:ext uri="{0D108BD9-81ED-4DB2-BD59-A6C34878D82A}">
                    <a16:rowId xmlns:a16="http://schemas.microsoft.com/office/drawing/2014/main" val="488397874"/>
                  </a:ext>
                </a:extLst>
              </a:tr>
              <a:tr h="370840">
                <a:tc>
                  <a:txBody>
                    <a:bodyPr/>
                    <a:lstStyle/>
                    <a:p>
                      <a:r>
                        <a:rPr lang="en-US" dirty="0"/>
                        <a:t>QFIB</a:t>
                      </a:r>
                    </a:p>
                  </a:txBody>
                  <a:tcPr/>
                </a:tc>
                <a:tc>
                  <a:txBody>
                    <a:bodyPr/>
                    <a:lstStyle/>
                    <a:p>
                      <a:pPr algn="ctr"/>
                      <a:r>
                        <a:rPr lang="en-US" dirty="0"/>
                        <a:t>Hard</a:t>
                      </a:r>
                    </a:p>
                  </a:txBody>
                  <a:tcPr/>
                </a:tc>
                <a:tc>
                  <a:txBody>
                    <a:bodyPr/>
                    <a:lstStyle/>
                    <a:p>
                      <a:pPr algn="ctr"/>
                      <a:r>
                        <a:rPr lang="en-US" dirty="0"/>
                        <a:t>Long</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4021190152"/>
                  </a:ext>
                </a:extLst>
              </a:tr>
              <a:tr h="370840">
                <a:tc>
                  <a:txBody>
                    <a:bodyPr/>
                    <a:lstStyle/>
                    <a:p>
                      <a:r>
                        <a:rPr lang="en-US" dirty="0"/>
                        <a:t>HS</a:t>
                      </a:r>
                    </a:p>
                  </a:txBody>
                  <a:tcPr/>
                </a:tc>
                <a:tc>
                  <a:txBody>
                    <a:bodyPr/>
                    <a:lstStyle/>
                    <a:p>
                      <a:pPr algn="ctr"/>
                      <a:r>
                        <a:rPr lang="en-US" dirty="0"/>
                        <a:t>Easy</a:t>
                      </a:r>
                    </a:p>
                  </a:txBody>
                  <a:tcPr/>
                </a:tc>
                <a:tc>
                  <a:txBody>
                    <a:bodyPr/>
                    <a:lstStyle/>
                    <a:p>
                      <a:pPr algn="ctr"/>
                      <a:r>
                        <a:rPr lang="en-US" dirty="0"/>
                        <a:t>*</a:t>
                      </a:r>
                    </a:p>
                  </a:txBody>
                  <a:tcPr/>
                </a:tc>
                <a:tc>
                  <a:txBody>
                    <a:bodyPr/>
                    <a:lstStyle/>
                    <a:p>
                      <a:pPr algn="ctr"/>
                      <a:r>
                        <a:rPr lang="en-US" dirty="0"/>
                        <a:t>Low</a:t>
                      </a:r>
                    </a:p>
                  </a:txBody>
                  <a:tcPr/>
                </a:tc>
                <a:tc>
                  <a:txBody>
                    <a:bodyPr/>
                    <a:lstStyle/>
                    <a:p>
                      <a:pPr algn="ctr"/>
                      <a:r>
                        <a:rPr lang="en-US" dirty="0"/>
                        <a:t>*</a:t>
                      </a:r>
                    </a:p>
                  </a:txBody>
                  <a:tcPr/>
                </a:tc>
                <a:extLst>
                  <a:ext uri="{0D108BD9-81ED-4DB2-BD59-A6C34878D82A}">
                    <a16:rowId xmlns:a16="http://schemas.microsoft.com/office/drawing/2014/main" val="3750363952"/>
                  </a:ext>
                </a:extLst>
              </a:tr>
              <a:tr h="370840">
                <a:tc>
                  <a:txBody>
                    <a:bodyPr/>
                    <a:lstStyle/>
                    <a:p>
                      <a:r>
                        <a:rPr lang="en-US" dirty="0" err="1"/>
                        <a:t>DnP</a:t>
                      </a: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Many</a:t>
                      </a:r>
                    </a:p>
                  </a:txBody>
                  <a:tcPr/>
                </a:tc>
                <a:extLst>
                  <a:ext uri="{0D108BD9-81ED-4DB2-BD59-A6C34878D82A}">
                    <a16:rowId xmlns:a16="http://schemas.microsoft.com/office/drawing/2014/main" val="4174785412"/>
                  </a:ext>
                </a:extLst>
              </a:tr>
              <a:tr h="370840">
                <a:tc>
                  <a:txBody>
                    <a:bodyPr/>
                    <a:lstStyle/>
                    <a:p>
                      <a:r>
                        <a:rPr lang="en-US" dirty="0"/>
                        <a:t>Case Studies</a:t>
                      </a:r>
                    </a:p>
                  </a:txBody>
                  <a:tcPr>
                    <a:solidFill>
                      <a:schemeClr val="accent6">
                        <a:lumMod val="60000"/>
                        <a:lumOff val="40000"/>
                      </a:schemeClr>
                    </a:solidFill>
                  </a:tcPr>
                </a:tc>
                <a:tc>
                  <a:txBody>
                    <a:bodyPr/>
                    <a:lstStyle/>
                    <a:p>
                      <a:pPr algn="ctr"/>
                      <a:r>
                        <a:rPr lang="en-US" dirty="0"/>
                        <a:t>*</a:t>
                      </a:r>
                    </a:p>
                  </a:txBody>
                  <a:tcPr>
                    <a:solidFill>
                      <a:schemeClr val="accent6">
                        <a:lumMod val="60000"/>
                        <a:lumOff val="40000"/>
                      </a:schemeClr>
                    </a:solidFill>
                  </a:tcPr>
                </a:tc>
                <a:tc>
                  <a:txBody>
                    <a:bodyPr/>
                    <a:lstStyle/>
                    <a:p>
                      <a:pPr algn="ctr"/>
                      <a:r>
                        <a:rPr lang="en-US" dirty="0"/>
                        <a:t>Long</a:t>
                      </a:r>
                    </a:p>
                  </a:txBody>
                  <a:tcPr>
                    <a:solidFill>
                      <a:schemeClr val="accent6">
                        <a:lumMod val="60000"/>
                        <a:lumOff val="40000"/>
                      </a:schemeClr>
                    </a:solidFill>
                  </a:tcPr>
                </a:tc>
                <a:tc>
                  <a:txBody>
                    <a:bodyPr/>
                    <a:lstStyle/>
                    <a:p>
                      <a:pPr algn="ctr"/>
                      <a:r>
                        <a:rPr lang="en-US" dirty="0"/>
                        <a:t>High</a:t>
                      </a:r>
                    </a:p>
                  </a:txBody>
                  <a:tcPr>
                    <a:solidFill>
                      <a:schemeClr val="accent6">
                        <a:lumMod val="60000"/>
                        <a:lumOff val="40000"/>
                      </a:schemeClr>
                    </a:solidFill>
                  </a:tcPr>
                </a:tc>
                <a:tc>
                  <a:txBody>
                    <a:bodyPr/>
                    <a:lstStyle/>
                    <a:p>
                      <a:pPr algn="ctr"/>
                      <a:r>
                        <a:rPr lang="en-US" dirty="0"/>
                        <a:t>–</a:t>
                      </a:r>
                    </a:p>
                  </a:txBody>
                  <a:tcPr>
                    <a:solidFill>
                      <a:schemeClr val="accent6">
                        <a:lumMod val="60000"/>
                        <a:lumOff val="40000"/>
                      </a:schemeClr>
                    </a:solidFill>
                  </a:tcPr>
                </a:tc>
                <a:extLst>
                  <a:ext uri="{0D108BD9-81ED-4DB2-BD59-A6C34878D82A}">
                    <a16:rowId xmlns:a16="http://schemas.microsoft.com/office/drawing/2014/main" val="3137453573"/>
                  </a:ext>
                </a:extLst>
              </a:tr>
              <a:tr h="370840">
                <a:tc>
                  <a:txBody>
                    <a:bodyPr/>
                    <a:lstStyle/>
                    <a:p>
                      <a:r>
                        <a:rPr lang="en-US" dirty="0"/>
                        <a:t>Standalone</a:t>
                      </a:r>
                    </a:p>
                  </a:txBody>
                  <a:tcPr>
                    <a:solidFill>
                      <a:schemeClr val="accent6">
                        <a:lumMod val="20000"/>
                        <a:lumOff val="80000"/>
                      </a:schemeClr>
                    </a:solidFill>
                  </a:tcPr>
                </a:tc>
                <a:tc>
                  <a:txBody>
                    <a:bodyPr/>
                    <a:lstStyle/>
                    <a:p>
                      <a:pPr algn="ctr"/>
                      <a:r>
                        <a:rPr lang="en-US" dirty="0"/>
                        <a:t>*</a:t>
                      </a:r>
                    </a:p>
                  </a:txBody>
                  <a:tcPr>
                    <a:solidFill>
                      <a:schemeClr val="accent6">
                        <a:lumMod val="20000"/>
                        <a:lumOff val="80000"/>
                      </a:schemeClr>
                    </a:solidFill>
                  </a:tcPr>
                </a:tc>
                <a:tc>
                  <a:txBody>
                    <a:bodyPr/>
                    <a:lstStyle/>
                    <a:p>
                      <a:pPr algn="ctr"/>
                      <a:r>
                        <a:rPr lang="en-US" dirty="0"/>
                        <a:t>Short</a:t>
                      </a:r>
                    </a:p>
                  </a:txBody>
                  <a:tcPr>
                    <a:solidFill>
                      <a:schemeClr val="accent6">
                        <a:lumMod val="20000"/>
                        <a:lumOff val="80000"/>
                      </a:schemeClr>
                    </a:solidFill>
                  </a:tcPr>
                </a:tc>
                <a:tc>
                  <a:txBody>
                    <a:bodyPr/>
                    <a:lstStyle/>
                    <a:p>
                      <a:pPr algn="ctr"/>
                      <a:r>
                        <a:rPr lang="en-US" dirty="0"/>
                        <a:t>Low</a:t>
                      </a:r>
                    </a:p>
                  </a:txBody>
                  <a:tcPr>
                    <a:solidFill>
                      <a:schemeClr val="accent6">
                        <a:lumMod val="20000"/>
                        <a:lumOff val="80000"/>
                      </a:schemeClr>
                    </a:solidFill>
                  </a:tcPr>
                </a:tc>
                <a:tc>
                  <a:txBody>
                    <a:bodyPr/>
                    <a:lstStyle/>
                    <a:p>
                      <a:pPr algn="ctr"/>
                      <a:r>
                        <a:rPr lang="en-US" dirty="0"/>
                        <a:t>–</a:t>
                      </a:r>
                    </a:p>
                  </a:txBody>
                  <a:tcPr>
                    <a:solidFill>
                      <a:schemeClr val="accent6">
                        <a:lumMod val="20000"/>
                        <a:lumOff val="80000"/>
                      </a:schemeClr>
                    </a:solidFill>
                  </a:tcPr>
                </a:tc>
                <a:extLst>
                  <a:ext uri="{0D108BD9-81ED-4DB2-BD59-A6C34878D82A}">
                    <a16:rowId xmlns:a16="http://schemas.microsoft.com/office/drawing/2014/main" val="1720719612"/>
                  </a:ext>
                </a:extLst>
              </a:tr>
            </a:tbl>
          </a:graphicData>
        </a:graphic>
      </p:graphicFrame>
      <p:sp>
        <p:nvSpPr>
          <p:cNvPr id="11" name="TextBox 10">
            <a:extLst>
              <a:ext uri="{FF2B5EF4-FFF2-40B4-BE49-F238E27FC236}">
                <a16:creationId xmlns:a16="http://schemas.microsoft.com/office/drawing/2014/main" id="{21A90D31-A694-4581-B827-7A30FB6AD132}"/>
              </a:ext>
            </a:extLst>
          </p:cNvPr>
          <p:cNvSpPr txBox="1"/>
          <p:nvPr/>
        </p:nvSpPr>
        <p:spPr>
          <a:xfrm>
            <a:off x="3457389" y="5150224"/>
            <a:ext cx="2326341" cy="369332"/>
          </a:xfrm>
          <a:prstGeom prst="rect">
            <a:avLst/>
          </a:prstGeom>
          <a:noFill/>
        </p:spPr>
        <p:txBody>
          <a:bodyPr wrap="square" rtlCol="0">
            <a:spAutoFit/>
          </a:bodyPr>
          <a:lstStyle/>
          <a:p>
            <a:r>
              <a:rPr lang="en-US" dirty="0"/>
              <a:t>*Middle rating</a:t>
            </a:r>
          </a:p>
        </p:txBody>
      </p:sp>
    </p:spTree>
    <p:extLst>
      <p:ext uri="{BB962C8B-B14F-4D97-AF65-F5344CB8AC3E}">
        <p14:creationId xmlns:p14="http://schemas.microsoft.com/office/powerpoint/2010/main" val="96619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8EE150-A9C2-4432-A208-9B9F43A16355}"/>
              </a:ext>
            </a:extLst>
          </p:cNvPr>
          <p:cNvSpPr>
            <a:spLocks noGrp="1"/>
          </p:cNvSpPr>
          <p:nvPr>
            <p:ph idx="1"/>
          </p:nvPr>
        </p:nvSpPr>
        <p:spPr>
          <a:xfrm>
            <a:off x="356136" y="2358189"/>
            <a:ext cx="11479728" cy="3878982"/>
          </a:xfrm>
        </p:spPr>
        <p:txBody>
          <a:bodyPr>
            <a:normAutofit lnSpcReduction="10000"/>
          </a:bodyPr>
          <a:lstStyle/>
          <a:p>
            <a:pPr marL="0" indent="0">
              <a:buNone/>
            </a:pPr>
            <a:r>
              <a:rPr lang="en-US" b="1" dirty="0">
                <a:solidFill>
                  <a:srgbClr val="03A277"/>
                </a:solidFill>
              </a:rPr>
              <a:t>What did NCARB learn from this study? </a:t>
            </a:r>
            <a:br>
              <a:rPr lang="en-US" b="1" dirty="0">
                <a:solidFill>
                  <a:srgbClr val="03A277"/>
                </a:solidFill>
              </a:rPr>
            </a:br>
            <a:endParaRPr lang="en-US" b="1" dirty="0">
              <a:solidFill>
                <a:srgbClr val="03A277"/>
              </a:solidFill>
            </a:endParaRPr>
          </a:p>
          <a:p>
            <a:r>
              <a:rPr lang="en-US" sz="2400" dirty="0"/>
              <a:t>It’s still early, ARE 5.0 launched November 2016</a:t>
            </a:r>
          </a:p>
          <a:p>
            <a:pPr lvl="1"/>
            <a:r>
              <a:rPr lang="en-US" dirty="0"/>
              <a:t>Item writers continue to improve each year</a:t>
            </a:r>
            <a:br>
              <a:rPr lang="en-US" dirty="0"/>
            </a:br>
            <a:endParaRPr lang="en-US" dirty="0"/>
          </a:p>
          <a:p>
            <a:r>
              <a:rPr lang="en-US" sz="2400" dirty="0"/>
              <a:t>Items – Can an item type be turned off? </a:t>
            </a:r>
            <a:br>
              <a:rPr lang="en-US" sz="2400" dirty="0"/>
            </a:br>
            <a:endParaRPr lang="en-US" sz="2400" dirty="0"/>
          </a:p>
          <a:p>
            <a:r>
              <a:rPr lang="en-US" sz="2400" dirty="0"/>
              <a:t>Case Studies – Should the exam include more case studies?</a:t>
            </a:r>
            <a:br>
              <a:rPr lang="en-US" sz="2400" dirty="0"/>
            </a:br>
            <a:endParaRPr lang="en-US" sz="2400" dirty="0"/>
          </a:p>
          <a:p>
            <a:r>
              <a:rPr lang="en-US" sz="2400" dirty="0"/>
              <a:t>Should the exam contain more innovative item types?</a:t>
            </a:r>
          </a:p>
          <a:p>
            <a:endParaRPr lang="en-US" dirty="0"/>
          </a:p>
          <a:p>
            <a:endParaRPr lang="en-US" dirty="0"/>
          </a:p>
        </p:txBody>
      </p:sp>
      <p:sp>
        <p:nvSpPr>
          <p:cNvPr id="6" name="Title 1">
            <a:extLst>
              <a:ext uri="{FF2B5EF4-FFF2-40B4-BE49-F238E27FC236}">
                <a16:creationId xmlns:a16="http://schemas.microsoft.com/office/drawing/2014/main" id="{119F5F53-8433-4114-8DA3-A80AB7449549}"/>
              </a:ext>
            </a:extLst>
          </p:cNvPr>
          <p:cNvSpPr>
            <a:spLocks noGrp="1"/>
          </p:cNvSpPr>
          <p:nvPr>
            <p:ph type="title"/>
          </p:nvPr>
        </p:nvSpPr>
        <p:spPr>
          <a:xfrm>
            <a:off x="356136" y="661487"/>
            <a:ext cx="10515600" cy="1325563"/>
          </a:xfrm>
        </p:spPr>
        <p:txBody>
          <a:bodyPr/>
          <a:lstStyle/>
          <a:p>
            <a:r>
              <a:rPr lang="en-US" dirty="0"/>
              <a:t>NCARB Experience</a:t>
            </a:r>
          </a:p>
        </p:txBody>
      </p:sp>
      <p:sp>
        <p:nvSpPr>
          <p:cNvPr id="7" name="Content Placeholder 2">
            <a:extLst>
              <a:ext uri="{FF2B5EF4-FFF2-40B4-BE49-F238E27FC236}">
                <a16:creationId xmlns:a16="http://schemas.microsoft.com/office/drawing/2014/main" id="{697F3478-F70D-472C-B702-368EB56C15D2}"/>
              </a:ext>
            </a:extLst>
          </p:cNvPr>
          <p:cNvSpPr txBox="1">
            <a:spLocks/>
          </p:cNvSpPr>
          <p:nvPr/>
        </p:nvSpPr>
        <p:spPr>
          <a:xfrm>
            <a:off x="356136" y="1682601"/>
            <a:ext cx="11479728" cy="557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04DA2"/>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04DA2"/>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04DA2"/>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04DA2"/>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04DA2"/>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Architect Registration Examination</a:t>
            </a:r>
            <a:r>
              <a:rPr lang="en-US" baseline="30000" dirty="0"/>
              <a:t>®</a:t>
            </a:r>
            <a:r>
              <a:rPr lang="en-US" dirty="0"/>
              <a:t> (ARE</a:t>
            </a:r>
            <a:r>
              <a:rPr lang="en-US" baseline="30000" dirty="0"/>
              <a:t>®</a:t>
            </a:r>
            <a:r>
              <a:rPr lang="en-US" dirty="0"/>
              <a:t>)</a:t>
            </a:r>
          </a:p>
        </p:txBody>
      </p:sp>
    </p:spTree>
    <p:extLst>
      <p:ext uri="{BB962C8B-B14F-4D97-AF65-F5344CB8AC3E}">
        <p14:creationId xmlns:p14="http://schemas.microsoft.com/office/powerpoint/2010/main" val="1068212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985F-23BA-4795-B1F3-29C319B63139}"/>
              </a:ext>
            </a:extLst>
          </p:cNvPr>
          <p:cNvSpPr>
            <a:spLocks noGrp="1"/>
          </p:cNvSpPr>
          <p:nvPr>
            <p:ph type="title"/>
          </p:nvPr>
        </p:nvSpPr>
        <p:spPr>
          <a:xfrm>
            <a:off x="356136" y="765926"/>
            <a:ext cx="10515600" cy="1325563"/>
          </a:xfrm>
        </p:spPr>
        <p:txBody>
          <a:bodyPr/>
          <a:lstStyle/>
          <a:p>
            <a:r>
              <a:rPr lang="en-US" dirty="0"/>
              <a:t>Closing Thoughts</a:t>
            </a:r>
          </a:p>
        </p:txBody>
      </p:sp>
      <p:sp>
        <p:nvSpPr>
          <p:cNvPr id="3" name="Content Placeholder 2">
            <a:extLst>
              <a:ext uri="{FF2B5EF4-FFF2-40B4-BE49-F238E27FC236}">
                <a16:creationId xmlns:a16="http://schemas.microsoft.com/office/drawing/2014/main" id="{7C393457-7873-4567-8CA4-2FCF6333F334}"/>
              </a:ext>
            </a:extLst>
          </p:cNvPr>
          <p:cNvSpPr>
            <a:spLocks noGrp="1"/>
          </p:cNvSpPr>
          <p:nvPr>
            <p:ph idx="1"/>
          </p:nvPr>
        </p:nvSpPr>
        <p:spPr>
          <a:xfrm>
            <a:off x="356136" y="2297112"/>
            <a:ext cx="11479728" cy="3794962"/>
          </a:xfrm>
        </p:spPr>
        <p:txBody>
          <a:bodyPr>
            <a:noAutofit/>
          </a:bodyPr>
          <a:lstStyle/>
          <a:p>
            <a:pPr>
              <a:lnSpc>
                <a:spcPct val="100000"/>
              </a:lnSpc>
              <a:spcBef>
                <a:spcPts val="600"/>
              </a:spcBef>
            </a:pPr>
            <a:r>
              <a:rPr lang="en-US" sz="2600" dirty="0"/>
              <a:t>SMC items are still good!</a:t>
            </a:r>
            <a:br>
              <a:rPr lang="en-US" sz="2600" dirty="0"/>
            </a:br>
            <a:endParaRPr lang="en-US" sz="2600" dirty="0"/>
          </a:p>
          <a:p>
            <a:pPr>
              <a:lnSpc>
                <a:spcPct val="100000"/>
              </a:lnSpc>
              <a:spcBef>
                <a:spcPts val="600"/>
              </a:spcBef>
            </a:pPr>
            <a:r>
              <a:rPr lang="en-US" sz="2600" dirty="0"/>
              <a:t>Innovative item types work well to help make the test more real-life.</a:t>
            </a:r>
            <a:br>
              <a:rPr lang="en-US" sz="2600" dirty="0"/>
            </a:br>
            <a:endParaRPr lang="en-US" sz="2600" dirty="0"/>
          </a:p>
          <a:p>
            <a:pPr>
              <a:lnSpc>
                <a:spcPct val="100000"/>
              </a:lnSpc>
              <a:spcBef>
                <a:spcPts val="600"/>
              </a:spcBef>
            </a:pPr>
            <a:r>
              <a:rPr lang="en-US" sz="2600" dirty="0"/>
              <a:t>Limitations: New item types are new to both writers and examinees. Statistics for the items may change as everyone becomes more familiar with the item types.</a:t>
            </a:r>
          </a:p>
          <a:p>
            <a:pPr marL="0" indent="0">
              <a:buNone/>
            </a:pPr>
            <a:endParaRPr lang="en-US" sz="2400" dirty="0"/>
          </a:p>
        </p:txBody>
      </p:sp>
    </p:spTree>
    <p:extLst>
      <p:ext uri="{BB962C8B-B14F-4D97-AF65-F5344CB8AC3E}">
        <p14:creationId xmlns:p14="http://schemas.microsoft.com/office/powerpoint/2010/main" val="1229511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985F-23BA-4795-B1F3-29C319B63139}"/>
              </a:ext>
            </a:extLst>
          </p:cNvPr>
          <p:cNvSpPr>
            <a:spLocks noGrp="1"/>
          </p:cNvSpPr>
          <p:nvPr>
            <p:ph type="title"/>
          </p:nvPr>
        </p:nvSpPr>
        <p:spPr>
          <a:xfrm>
            <a:off x="356136" y="765926"/>
            <a:ext cx="10515600" cy="1325563"/>
          </a:xfrm>
        </p:spPr>
        <p:txBody>
          <a:bodyPr/>
          <a:lstStyle/>
          <a:p>
            <a:r>
              <a:rPr lang="en-US" dirty="0"/>
              <a:t>Closing Thoughts</a:t>
            </a:r>
          </a:p>
        </p:txBody>
      </p:sp>
      <p:sp>
        <p:nvSpPr>
          <p:cNvPr id="3" name="Content Placeholder 2">
            <a:extLst>
              <a:ext uri="{FF2B5EF4-FFF2-40B4-BE49-F238E27FC236}">
                <a16:creationId xmlns:a16="http://schemas.microsoft.com/office/drawing/2014/main" id="{7C393457-7873-4567-8CA4-2FCF6333F334}"/>
              </a:ext>
            </a:extLst>
          </p:cNvPr>
          <p:cNvSpPr>
            <a:spLocks noGrp="1"/>
          </p:cNvSpPr>
          <p:nvPr>
            <p:ph idx="1"/>
          </p:nvPr>
        </p:nvSpPr>
        <p:spPr>
          <a:xfrm>
            <a:off x="356136" y="2293101"/>
            <a:ext cx="11479728" cy="3794962"/>
          </a:xfrm>
        </p:spPr>
        <p:txBody>
          <a:bodyPr>
            <a:noAutofit/>
          </a:bodyPr>
          <a:lstStyle/>
          <a:p>
            <a:pPr>
              <a:lnSpc>
                <a:spcPct val="100000"/>
              </a:lnSpc>
              <a:spcBef>
                <a:spcPts val="600"/>
              </a:spcBef>
            </a:pPr>
            <a:r>
              <a:rPr lang="en-US" sz="2600" dirty="0"/>
              <a:t>Stakeholders must have advanced noticed.</a:t>
            </a:r>
          </a:p>
          <a:p>
            <a:pPr>
              <a:lnSpc>
                <a:spcPct val="100000"/>
              </a:lnSpc>
              <a:spcBef>
                <a:spcPts val="600"/>
              </a:spcBef>
            </a:pPr>
            <a:endParaRPr lang="en-US" sz="2600" dirty="0"/>
          </a:p>
          <a:p>
            <a:pPr>
              <a:lnSpc>
                <a:spcPct val="100000"/>
              </a:lnSpc>
              <a:spcBef>
                <a:spcPts val="600"/>
              </a:spcBef>
            </a:pPr>
            <a:r>
              <a:rPr lang="en-US" sz="2600" dirty="0"/>
              <a:t>Design considerations (e.g., may need to lengthen seat time due to time requirements)</a:t>
            </a:r>
            <a:br>
              <a:rPr lang="en-US" sz="2600" dirty="0"/>
            </a:br>
            <a:endParaRPr lang="en-US" sz="2600" dirty="0"/>
          </a:p>
          <a:p>
            <a:pPr marL="0" indent="0">
              <a:lnSpc>
                <a:spcPct val="100000"/>
              </a:lnSpc>
              <a:spcBef>
                <a:spcPts val="600"/>
              </a:spcBef>
              <a:buNone/>
            </a:pPr>
            <a:r>
              <a:rPr lang="en-US" sz="2600" b="1" dirty="0">
                <a:solidFill>
                  <a:srgbClr val="03A277"/>
                </a:solidFill>
              </a:rPr>
              <a:t>Never be satisfied with status quo. Keep working to make the items better and address the purpose of the test.</a:t>
            </a:r>
          </a:p>
          <a:p>
            <a:pPr>
              <a:lnSpc>
                <a:spcPct val="125000"/>
              </a:lnSpc>
              <a:spcBef>
                <a:spcPts val="600"/>
              </a:spcBef>
            </a:pPr>
            <a:endParaRPr lang="en-US" sz="2400" dirty="0"/>
          </a:p>
          <a:p>
            <a:endParaRPr lang="en-US" sz="2400" dirty="0"/>
          </a:p>
        </p:txBody>
      </p:sp>
    </p:spTree>
    <p:extLst>
      <p:ext uri="{BB962C8B-B14F-4D97-AF65-F5344CB8AC3E}">
        <p14:creationId xmlns:p14="http://schemas.microsoft.com/office/powerpoint/2010/main" val="4107101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985F-23BA-4795-B1F3-29C319B63139}"/>
              </a:ext>
            </a:extLst>
          </p:cNvPr>
          <p:cNvSpPr>
            <a:spLocks noGrp="1"/>
          </p:cNvSpPr>
          <p:nvPr>
            <p:ph type="title"/>
          </p:nvPr>
        </p:nvSpPr>
        <p:spPr>
          <a:xfrm>
            <a:off x="356136" y="2766218"/>
            <a:ext cx="10515600" cy="1325563"/>
          </a:xfrm>
        </p:spPr>
        <p:txBody>
          <a:bodyPr>
            <a:noAutofit/>
          </a:bodyPr>
          <a:lstStyle/>
          <a:p>
            <a:pPr algn="ctr"/>
            <a:r>
              <a:rPr lang="en-US" sz="9600" dirty="0"/>
              <a:t>Q &amp; A</a:t>
            </a:r>
          </a:p>
        </p:txBody>
      </p:sp>
    </p:spTree>
    <p:extLst>
      <p:ext uri="{BB962C8B-B14F-4D97-AF65-F5344CB8AC3E}">
        <p14:creationId xmlns:p14="http://schemas.microsoft.com/office/powerpoint/2010/main" val="343779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725C-7F08-4FDF-8432-692F33F4D162}"/>
              </a:ext>
            </a:extLst>
          </p:cNvPr>
          <p:cNvSpPr>
            <a:spLocks noGrp="1"/>
          </p:cNvSpPr>
          <p:nvPr>
            <p:ph type="title"/>
          </p:nvPr>
        </p:nvSpPr>
        <p:spPr/>
        <p:txBody>
          <a:bodyPr/>
          <a:lstStyle/>
          <a:p>
            <a:r>
              <a:rPr lang="en-US" dirty="0"/>
              <a:t>What are innovative item types?</a:t>
            </a:r>
          </a:p>
        </p:txBody>
      </p:sp>
      <p:sp>
        <p:nvSpPr>
          <p:cNvPr id="3" name="Content Placeholder 2">
            <a:extLst>
              <a:ext uri="{FF2B5EF4-FFF2-40B4-BE49-F238E27FC236}">
                <a16:creationId xmlns:a16="http://schemas.microsoft.com/office/drawing/2014/main" id="{36D82986-2FDF-4682-B817-7F0EA5D67B15}"/>
              </a:ext>
            </a:extLst>
          </p:cNvPr>
          <p:cNvSpPr>
            <a:spLocks noGrp="1"/>
          </p:cNvSpPr>
          <p:nvPr>
            <p:ph idx="1"/>
          </p:nvPr>
        </p:nvSpPr>
        <p:spPr/>
        <p:txBody>
          <a:bodyPr/>
          <a:lstStyle/>
          <a:p>
            <a:r>
              <a:rPr lang="en-US" dirty="0"/>
              <a:t>Before talking about </a:t>
            </a:r>
            <a:r>
              <a:rPr lang="en-US" i="1" dirty="0"/>
              <a:t>innovative </a:t>
            </a:r>
            <a:r>
              <a:rPr lang="en-US" dirty="0"/>
              <a:t>item types, what’s the purpose of an item?</a:t>
            </a:r>
            <a:br>
              <a:rPr lang="en-US" dirty="0"/>
            </a:br>
            <a:endParaRPr lang="en-US" dirty="0"/>
          </a:p>
          <a:p>
            <a:pPr marL="0" indent="0" algn="just">
              <a:buNone/>
            </a:pPr>
            <a:r>
              <a:rPr lang="en-US" dirty="0"/>
              <a:t>	“A test item is a device for obtaining information about a 	test taker’s domain of knowledge and skills or a domain of 	tasks that define a construct” (</a:t>
            </a:r>
            <a:r>
              <a:rPr lang="en-US" dirty="0" err="1"/>
              <a:t>Haladyna</a:t>
            </a:r>
            <a:r>
              <a:rPr lang="en-US" dirty="0"/>
              <a:t> &amp; Rodriguez, 2013, 	p. 3)</a:t>
            </a:r>
          </a:p>
          <a:p>
            <a:endParaRPr lang="en-US" dirty="0"/>
          </a:p>
        </p:txBody>
      </p:sp>
    </p:spTree>
    <p:extLst>
      <p:ext uri="{BB962C8B-B14F-4D97-AF65-F5344CB8AC3E}">
        <p14:creationId xmlns:p14="http://schemas.microsoft.com/office/powerpoint/2010/main" val="311429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725C-7F08-4FDF-8432-692F33F4D162}"/>
              </a:ext>
            </a:extLst>
          </p:cNvPr>
          <p:cNvSpPr>
            <a:spLocks noGrp="1"/>
          </p:cNvSpPr>
          <p:nvPr>
            <p:ph type="title"/>
          </p:nvPr>
        </p:nvSpPr>
        <p:spPr/>
        <p:txBody>
          <a:bodyPr/>
          <a:lstStyle/>
          <a:p>
            <a:r>
              <a:rPr lang="en-US" dirty="0"/>
              <a:t>What are innovative item types?</a:t>
            </a:r>
          </a:p>
        </p:txBody>
      </p:sp>
      <p:sp>
        <p:nvSpPr>
          <p:cNvPr id="3" name="Content Placeholder 2">
            <a:extLst>
              <a:ext uri="{FF2B5EF4-FFF2-40B4-BE49-F238E27FC236}">
                <a16:creationId xmlns:a16="http://schemas.microsoft.com/office/drawing/2014/main" id="{36D82986-2FDF-4682-B817-7F0EA5D67B15}"/>
              </a:ext>
            </a:extLst>
          </p:cNvPr>
          <p:cNvSpPr>
            <a:spLocks noGrp="1"/>
          </p:cNvSpPr>
          <p:nvPr>
            <p:ph idx="1"/>
          </p:nvPr>
        </p:nvSpPr>
        <p:spPr/>
        <p:txBody>
          <a:bodyPr>
            <a:normAutofit/>
          </a:bodyPr>
          <a:lstStyle/>
          <a:p>
            <a:r>
              <a:rPr lang="en-US" dirty="0"/>
              <a:t>Also known as </a:t>
            </a:r>
            <a:r>
              <a:rPr lang="en-US" i="1" dirty="0"/>
              <a:t>alternate item types </a:t>
            </a:r>
            <a:r>
              <a:rPr lang="en-US" dirty="0"/>
              <a:t>(AIT)</a:t>
            </a:r>
          </a:p>
          <a:p>
            <a:r>
              <a:rPr lang="en-US" dirty="0"/>
              <a:t>Items that are not traditional multiple-choice items</a:t>
            </a:r>
          </a:p>
          <a:p>
            <a:r>
              <a:rPr lang="en-US" dirty="0"/>
              <a:t>Many are technology enhanced</a:t>
            </a:r>
          </a:p>
          <a:p>
            <a:r>
              <a:rPr lang="en-US" dirty="0"/>
              <a:t>Purpose is to increase the measurement opportunity of the construct of interest (Sireci &amp; Zenisky, 2016).</a:t>
            </a:r>
          </a:p>
          <a:p>
            <a:endParaRPr lang="en-US" dirty="0"/>
          </a:p>
          <a:p>
            <a:endParaRPr lang="en-US" dirty="0"/>
          </a:p>
        </p:txBody>
      </p:sp>
    </p:spTree>
    <p:extLst>
      <p:ext uri="{BB962C8B-B14F-4D97-AF65-F5344CB8AC3E}">
        <p14:creationId xmlns:p14="http://schemas.microsoft.com/office/powerpoint/2010/main" val="4822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725C-7F08-4FDF-8432-692F33F4D162}"/>
              </a:ext>
            </a:extLst>
          </p:cNvPr>
          <p:cNvSpPr>
            <a:spLocks noGrp="1"/>
          </p:cNvSpPr>
          <p:nvPr>
            <p:ph type="title"/>
          </p:nvPr>
        </p:nvSpPr>
        <p:spPr/>
        <p:txBody>
          <a:bodyPr/>
          <a:lstStyle/>
          <a:p>
            <a:r>
              <a:rPr lang="en-US" dirty="0"/>
              <a:t>Examples of innovative item types</a:t>
            </a:r>
          </a:p>
        </p:txBody>
      </p:sp>
      <p:sp>
        <p:nvSpPr>
          <p:cNvPr id="3" name="Content Placeholder 2">
            <a:extLst>
              <a:ext uri="{FF2B5EF4-FFF2-40B4-BE49-F238E27FC236}">
                <a16:creationId xmlns:a16="http://schemas.microsoft.com/office/drawing/2014/main" id="{36D82986-2FDF-4682-B817-7F0EA5D67B15}"/>
              </a:ext>
            </a:extLst>
          </p:cNvPr>
          <p:cNvSpPr>
            <a:spLocks noGrp="1"/>
          </p:cNvSpPr>
          <p:nvPr>
            <p:ph idx="1"/>
          </p:nvPr>
        </p:nvSpPr>
        <p:spPr/>
        <p:txBody>
          <a:bodyPr>
            <a:normAutofit/>
          </a:bodyPr>
          <a:lstStyle/>
          <a:p>
            <a:pPr marL="0" indent="0">
              <a:buNone/>
            </a:pPr>
            <a:endParaRPr lang="en-US" dirty="0"/>
          </a:p>
          <a:p>
            <a:endParaRPr lang="en-US" dirty="0"/>
          </a:p>
        </p:txBody>
      </p:sp>
      <p:sp>
        <p:nvSpPr>
          <p:cNvPr id="6" name="Rectangle 5">
            <a:extLst>
              <a:ext uri="{FF2B5EF4-FFF2-40B4-BE49-F238E27FC236}">
                <a16:creationId xmlns:a16="http://schemas.microsoft.com/office/drawing/2014/main" id="{3EB64A0D-7105-4BC5-8E35-1E7D419E4CE3}"/>
              </a:ext>
            </a:extLst>
          </p:cNvPr>
          <p:cNvSpPr/>
          <p:nvPr/>
        </p:nvSpPr>
        <p:spPr>
          <a:xfrm>
            <a:off x="356136" y="2662518"/>
            <a:ext cx="1828800" cy="18288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278A5"/>
                </a:solidFill>
              </a:rPr>
              <a:t>Multiple-Choice</a:t>
            </a:r>
          </a:p>
          <a:p>
            <a:pPr algn="ctr"/>
            <a:r>
              <a:rPr lang="en-US" dirty="0">
                <a:solidFill>
                  <a:srgbClr val="F278A5"/>
                </a:solidFill>
              </a:rPr>
              <a:t>(not innovative)</a:t>
            </a:r>
          </a:p>
        </p:txBody>
      </p:sp>
      <p:sp>
        <p:nvSpPr>
          <p:cNvPr id="7" name="Rectangle 6">
            <a:extLst>
              <a:ext uri="{FF2B5EF4-FFF2-40B4-BE49-F238E27FC236}">
                <a16:creationId xmlns:a16="http://schemas.microsoft.com/office/drawing/2014/main" id="{D6E5767F-F4EC-4CAE-B524-151F6D45B7A7}"/>
              </a:ext>
            </a:extLst>
          </p:cNvPr>
          <p:cNvSpPr/>
          <p:nvPr/>
        </p:nvSpPr>
        <p:spPr>
          <a:xfrm>
            <a:off x="2184936" y="2661387"/>
            <a:ext cx="1828800" cy="1828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278A5"/>
                </a:solidFill>
              </a:rPr>
              <a:t>Hotspot and Check All That Apply</a:t>
            </a:r>
          </a:p>
        </p:txBody>
      </p:sp>
      <p:sp>
        <p:nvSpPr>
          <p:cNvPr id="8" name="Rectangle 7">
            <a:extLst>
              <a:ext uri="{FF2B5EF4-FFF2-40B4-BE49-F238E27FC236}">
                <a16:creationId xmlns:a16="http://schemas.microsoft.com/office/drawing/2014/main" id="{7EC26A02-7F16-45D8-9B95-024CB1320832}"/>
              </a:ext>
            </a:extLst>
          </p:cNvPr>
          <p:cNvSpPr/>
          <p:nvPr/>
        </p:nvSpPr>
        <p:spPr>
          <a:xfrm>
            <a:off x="4013736" y="2662518"/>
            <a:ext cx="1828800" cy="1828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278A5"/>
                </a:solidFill>
              </a:rPr>
              <a:t>Drag and Drop</a:t>
            </a:r>
          </a:p>
        </p:txBody>
      </p:sp>
      <p:sp>
        <p:nvSpPr>
          <p:cNvPr id="9" name="Rectangle 8">
            <a:extLst>
              <a:ext uri="{FF2B5EF4-FFF2-40B4-BE49-F238E27FC236}">
                <a16:creationId xmlns:a16="http://schemas.microsoft.com/office/drawing/2014/main" id="{43FB378E-21AB-472C-9B87-49ECBA8F797F}"/>
              </a:ext>
            </a:extLst>
          </p:cNvPr>
          <p:cNvSpPr/>
          <p:nvPr/>
        </p:nvSpPr>
        <p:spPr>
          <a:xfrm>
            <a:off x="5842536" y="2661387"/>
            <a:ext cx="1828800" cy="1828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278A5"/>
                </a:solidFill>
              </a:rPr>
              <a:t>Fill-in-the-blank</a:t>
            </a:r>
          </a:p>
        </p:txBody>
      </p:sp>
      <p:sp>
        <p:nvSpPr>
          <p:cNvPr id="10" name="Rectangle 9">
            <a:extLst>
              <a:ext uri="{FF2B5EF4-FFF2-40B4-BE49-F238E27FC236}">
                <a16:creationId xmlns:a16="http://schemas.microsoft.com/office/drawing/2014/main" id="{46FB879D-F11E-48A7-9476-E2997834C939}"/>
              </a:ext>
            </a:extLst>
          </p:cNvPr>
          <p:cNvSpPr/>
          <p:nvPr/>
        </p:nvSpPr>
        <p:spPr>
          <a:xfrm>
            <a:off x="7671336" y="2660256"/>
            <a:ext cx="1828800" cy="1828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278A5"/>
                </a:solidFill>
              </a:rPr>
              <a:t>Short Answer and Essay</a:t>
            </a:r>
          </a:p>
        </p:txBody>
      </p:sp>
      <p:sp>
        <p:nvSpPr>
          <p:cNvPr id="11" name="Rectangle 10">
            <a:extLst>
              <a:ext uri="{FF2B5EF4-FFF2-40B4-BE49-F238E27FC236}">
                <a16:creationId xmlns:a16="http://schemas.microsoft.com/office/drawing/2014/main" id="{5D9F756D-5C4F-473E-9145-BEABDE69D8A4}"/>
              </a:ext>
            </a:extLst>
          </p:cNvPr>
          <p:cNvSpPr/>
          <p:nvPr/>
        </p:nvSpPr>
        <p:spPr>
          <a:xfrm>
            <a:off x="9500136" y="2664780"/>
            <a:ext cx="18288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278A5"/>
                </a:solidFill>
              </a:rPr>
              <a:t>Performance-based simulation</a:t>
            </a:r>
          </a:p>
        </p:txBody>
      </p:sp>
      <p:cxnSp>
        <p:nvCxnSpPr>
          <p:cNvPr id="13" name="Straight Arrow Connector 12">
            <a:extLst>
              <a:ext uri="{FF2B5EF4-FFF2-40B4-BE49-F238E27FC236}">
                <a16:creationId xmlns:a16="http://schemas.microsoft.com/office/drawing/2014/main" id="{FEBDF95C-003B-4053-A58D-414F9DA29ECD}"/>
              </a:ext>
            </a:extLst>
          </p:cNvPr>
          <p:cNvCxnSpPr/>
          <p:nvPr/>
        </p:nvCxnSpPr>
        <p:spPr>
          <a:xfrm>
            <a:off x="356136" y="4658915"/>
            <a:ext cx="10972800" cy="0"/>
          </a:xfrm>
          <a:prstGeom prst="straightConnector1">
            <a:avLst/>
          </a:prstGeom>
          <a:ln w="38100">
            <a:solidFill>
              <a:srgbClr val="03A277"/>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0DA042-962D-468B-B4BC-D607A014A53F}"/>
              </a:ext>
            </a:extLst>
          </p:cNvPr>
          <p:cNvSpPr txBox="1"/>
          <p:nvPr/>
        </p:nvSpPr>
        <p:spPr>
          <a:xfrm>
            <a:off x="235113" y="4635249"/>
            <a:ext cx="1828800" cy="1200329"/>
          </a:xfrm>
          <a:prstGeom prst="rect">
            <a:avLst/>
          </a:prstGeom>
          <a:noFill/>
        </p:spPr>
        <p:txBody>
          <a:bodyPr wrap="square" rtlCol="0">
            <a:spAutoFit/>
          </a:bodyPr>
          <a:lstStyle/>
          <a:p>
            <a:r>
              <a:rPr lang="en-US" dirty="0"/>
              <a:t>Highly constrained response options</a:t>
            </a:r>
          </a:p>
        </p:txBody>
      </p:sp>
      <p:sp>
        <p:nvSpPr>
          <p:cNvPr id="15" name="TextBox 14">
            <a:extLst>
              <a:ext uri="{FF2B5EF4-FFF2-40B4-BE49-F238E27FC236}">
                <a16:creationId xmlns:a16="http://schemas.microsoft.com/office/drawing/2014/main" id="{B046025C-989E-45DC-8194-0D0B6F9FCE05}"/>
              </a:ext>
            </a:extLst>
          </p:cNvPr>
          <p:cNvSpPr txBox="1"/>
          <p:nvPr/>
        </p:nvSpPr>
        <p:spPr>
          <a:xfrm>
            <a:off x="10062436" y="4682582"/>
            <a:ext cx="1647476" cy="923330"/>
          </a:xfrm>
          <a:prstGeom prst="rect">
            <a:avLst/>
          </a:prstGeom>
          <a:noFill/>
        </p:spPr>
        <p:txBody>
          <a:bodyPr wrap="square" rtlCol="0">
            <a:spAutoFit/>
          </a:bodyPr>
          <a:lstStyle/>
          <a:p>
            <a:r>
              <a:rPr lang="en-US" dirty="0"/>
              <a:t>Very low constraints on response</a:t>
            </a:r>
          </a:p>
        </p:txBody>
      </p:sp>
      <p:sp>
        <p:nvSpPr>
          <p:cNvPr id="16" name="TextBox 15">
            <a:extLst>
              <a:ext uri="{FF2B5EF4-FFF2-40B4-BE49-F238E27FC236}">
                <a16:creationId xmlns:a16="http://schemas.microsoft.com/office/drawing/2014/main" id="{6EB73385-8971-4100-A4A2-9871490BE03E}"/>
              </a:ext>
            </a:extLst>
          </p:cNvPr>
          <p:cNvSpPr txBox="1"/>
          <p:nvPr/>
        </p:nvSpPr>
        <p:spPr>
          <a:xfrm>
            <a:off x="7126941" y="6078071"/>
            <a:ext cx="3744795" cy="369332"/>
          </a:xfrm>
          <a:prstGeom prst="rect">
            <a:avLst/>
          </a:prstGeom>
          <a:noFill/>
        </p:spPr>
        <p:txBody>
          <a:bodyPr wrap="square" rtlCol="0">
            <a:spAutoFit/>
          </a:bodyPr>
          <a:lstStyle/>
          <a:p>
            <a:r>
              <a:rPr lang="en-US" dirty="0"/>
              <a:t>(Parshall &amp; Brunner, 2017)</a:t>
            </a:r>
          </a:p>
        </p:txBody>
      </p:sp>
      <p:sp>
        <p:nvSpPr>
          <p:cNvPr id="17" name="Right Brace 16">
            <a:extLst>
              <a:ext uri="{FF2B5EF4-FFF2-40B4-BE49-F238E27FC236}">
                <a16:creationId xmlns:a16="http://schemas.microsoft.com/office/drawing/2014/main" id="{5AC374D5-FF22-425F-AC70-113191E32393}"/>
              </a:ext>
            </a:extLst>
          </p:cNvPr>
          <p:cNvSpPr/>
          <p:nvPr/>
        </p:nvSpPr>
        <p:spPr>
          <a:xfrm rot="16200000">
            <a:off x="2994180" y="-193204"/>
            <a:ext cx="210312" cy="5486401"/>
          </a:xfrm>
          <a:prstGeom prst="rightBrace">
            <a:avLst/>
          </a:prstGeom>
          <a:ln>
            <a:solidFill>
              <a:srgbClr val="03A2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6531D040-B788-4591-BE8D-383A8DD8ACB9}"/>
              </a:ext>
            </a:extLst>
          </p:cNvPr>
          <p:cNvSpPr txBox="1"/>
          <p:nvPr/>
        </p:nvSpPr>
        <p:spPr>
          <a:xfrm>
            <a:off x="2090807" y="2106824"/>
            <a:ext cx="2185214" cy="369332"/>
          </a:xfrm>
          <a:prstGeom prst="rect">
            <a:avLst/>
          </a:prstGeom>
          <a:noFill/>
        </p:spPr>
        <p:txBody>
          <a:bodyPr wrap="none" rtlCol="0">
            <a:spAutoFit/>
          </a:bodyPr>
          <a:lstStyle/>
          <a:p>
            <a:r>
              <a:rPr lang="en-US" dirty="0"/>
              <a:t>Selected Response</a:t>
            </a:r>
          </a:p>
        </p:txBody>
      </p:sp>
      <p:sp>
        <p:nvSpPr>
          <p:cNvPr id="19" name="Right Brace 18">
            <a:extLst>
              <a:ext uri="{FF2B5EF4-FFF2-40B4-BE49-F238E27FC236}">
                <a16:creationId xmlns:a16="http://schemas.microsoft.com/office/drawing/2014/main" id="{7EF1ACCB-0FE8-4B7D-BEAC-93AB95D8A75D}"/>
              </a:ext>
            </a:extLst>
          </p:cNvPr>
          <p:cNvSpPr/>
          <p:nvPr/>
        </p:nvSpPr>
        <p:spPr>
          <a:xfrm rot="16200000">
            <a:off x="7581304" y="717615"/>
            <a:ext cx="206959" cy="3657599"/>
          </a:xfrm>
          <a:prstGeom prst="rightBrace">
            <a:avLst/>
          </a:prstGeom>
          <a:ln>
            <a:solidFill>
              <a:srgbClr val="03A2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E992690E-C855-4635-BB0E-2B80C1D44CAB}"/>
              </a:ext>
            </a:extLst>
          </p:cNvPr>
          <p:cNvSpPr txBox="1"/>
          <p:nvPr/>
        </p:nvSpPr>
        <p:spPr>
          <a:xfrm>
            <a:off x="6309125" y="2101708"/>
            <a:ext cx="2657658" cy="369332"/>
          </a:xfrm>
          <a:prstGeom prst="rect">
            <a:avLst/>
          </a:prstGeom>
          <a:noFill/>
        </p:spPr>
        <p:txBody>
          <a:bodyPr wrap="square" rtlCol="0">
            <a:spAutoFit/>
          </a:bodyPr>
          <a:lstStyle/>
          <a:p>
            <a:r>
              <a:rPr lang="en-US" dirty="0"/>
              <a:t>Constructed Response</a:t>
            </a:r>
          </a:p>
        </p:txBody>
      </p:sp>
      <p:sp>
        <p:nvSpPr>
          <p:cNvPr id="21" name="Right Brace 20">
            <a:extLst>
              <a:ext uri="{FF2B5EF4-FFF2-40B4-BE49-F238E27FC236}">
                <a16:creationId xmlns:a16="http://schemas.microsoft.com/office/drawing/2014/main" id="{34836EB6-CB8C-4CC4-A3CD-09EAACF0104D}"/>
              </a:ext>
            </a:extLst>
          </p:cNvPr>
          <p:cNvSpPr/>
          <p:nvPr/>
        </p:nvSpPr>
        <p:spPr>
          <a:xfrm rot="16200000">
            <a:off x="10322827" y="1635642"/>
            <a:ext cx="210312" cy="1828800"/>
          </a:xfrm>
          <a:prstGeom prst="rightBrace">
            <a:avLst/>
          </a:prstGeom>
          <a:ln>
            <a:solidFill>
              <a:srgbClr val="03A2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9A7D63B9-1590-4FC2-B140-A4816B7A714C}"/>
              </a:ext>
            </a:extLst>
          </p:cNvPr>
          <p:cNvSpPr txBox="1"/>
          <p:nvPr/>
        </p:nvSpPr>
        <p:spPr>
          <a:xfrm>
            <a:off x="9419924" y="2106044"/>
            <a:ext cx="2657658" cy="369332"/>
          </a:xfrm>
          <a:prstGeom prst="rect">
            <a:avLst/>
          </a:prstGeom>
          <a:noFill/>
        </p:spPr>
        <p:txBody>
          <a:bodyPr wrap="square" rtlCol="0">
            <a:spAutoFit/>
          </a:bodyPr>
          <a:lstStyle/>
          <a:p>
            <a:r>
              <a:rPr lang="en-US" dirty="0"/>
              <a:t>Performance-Based</a:t>
            </a:r>
          </a:p>
        </p:txBody>
      </p:sp>
    </p:spTree>
    <p:extLst>
      <p:ext uri="{BB962C8B-B14F-4D97-AF65-F5344CB8AC3E}">
        <p14:creationId xmlns:p14="http://schemas.microsoft.com/office/powerpoint/2010/main" val="363870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36" y="1032626"/>
            <a:ext cx="11102356" cy="1325563"/>
          </a:xfrm>
        </p:spPr>
        <p:txBody>
          <a:bodyPr/>
          <a:lstStyle/>
          <a:p>
            <a:r>
              <a:rPr lang="en-US" dirty="0"/>
              <a:t>Example of Selected Response: </a:t>
            </a:r>
            <a:br>
              <a:rPr lang="en-US" dirty="0"/>
            </a:br>
            <a:r>
              <a:rPr lang="en-US" dirty="0"/>
              <a:t>Hotspot</a:t>
            </a:r>
          </a:p>
        </p:txBody>
      </p:sp>
      <p:pic>
        <p:nvPicPr>
          <p:cNvPr id="4" name="Content Placeholder 3">
            <a:extLst>
              <a:ext uri="{FF2B5EF4-FFF2-40B4-BE49-F238E27FC236}">
                <a16:creationId xmlns:a16="http://schemas.microsoft.com/office/drawing/2014/main" id="{A9311A0C-09D9-4BAF-9121-09364572A732}"/>
              </a:ext>
            </a:extLst>
          </p:cNvPr>
          <p:cNvPicPr>
            <a:picLocks noGrp="1" noChangeAspect="1"/>
          </p:cNvPicPr>
          <p:nvPr>
            <p:ph idx="1"/>
          </p:nvPr>
        </p:nvPicPr>
        <p:blipFill rotWithShape="1">
          <a:blip r:embed="rId3"/>
          <a:srcRect t="-9195" b="9195"/>
          <a:stretch/>
        </p:blipFill>
        <p:spPr>
          <a:xfrm>
            <a:off x="3538213" y="1952642"/>
            <a:ext cx="5499266" cy="3248512"/>
          </a:xfrm>
          <a:prstGeom prst="rect">
            <a:avLst/>
          </a:prstGeom>
        </p:spPr>
      </p:pic>
      <p:sp>
        <p:nvSpPr>
          <p:cNvPr id="5" name="TextBox 4">
            <a:extLst>
              <a:ext uri="{FF2B5EF4-FFF2-40B4-BE49-F238E27FC236}">
                <a16:creationId xmlns:a16="http://schemas.microsoft.com/office/drawing/2014/main" id="{DC92B803-A296-4690-B220-07F9D56606E6}"/>
              </a:ext>
            </a:extLst>
          </p:cNvPr>
          <p:cNvSpPr txBox="1"/>
          <p:nvPr/>
        </p:nvSpPr>
        <p:spPr>
          <a:xfrm>
            <a:off x="1117199" y="5392269"/>
            <a:ext cx="10341293" cy="523220"/>
          </a:xfrm>
          <a:prstGeom prst="rect">
            <a:avLst/>
          </a:prstGeom>
          <a:noFill/>
        </p:spPr>
        <p:txBody>
          <a:bodyPr wrap="none" rtlCol="0">
            <a:spAutoFit/>
          </a:bodyPr>
          <a:lstStyle/>
          <a:p>
            <a:r>
              <a:rPr lang="en-US" sz="2800" dirty="0"/>
              <a:t>Click on the area of the picture known as the </a:t>
            </a:r>
            <a:r>
              <a:rPr lang="en-US" sz="2800" i="1" dirty="0"/>
              <a:t>middle metacarpal</a:t>
            </a:r>
            <a:r>
              <a:rPr lang="en-US" sz="2800" dirty="0"/>
              <a:t>.</a:t>
            </a:r>
          </a:p>
        </p:txBody>
      </p:sp>
    </p:spTree>
    <p:extLst>
      <p:ext uri="{BB962C8B-B14F-4D97-AF65-F5344CB8AC3E}">
        <p14:creationId xmlns:p14="http://schemas.microsoft.com/office/powerpoint/2010/main" val="26758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Selected Response: Check-All-That-Apply</a:t>
            </a:r>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sz="3800" dirty="0"/>
              <a:t>After a bizarre turn of events, the </a:t>
            </a:r>
            <a:r>
              <a:rPr lang="en-US" sz="3800" dirty="0" err="1"/>
              <a:t>embarassed</a:t>
            </a:r>
            <a:r>
              <a:rPr lang="en-US" sz="3800" dirty="0"/>
              <a:t> boy returned to his home. He had </a:t>
            </a:r>
            <a:r>
              <a:rPr lang="en-US" sz="3800" dirty="0" err="1"/>
              <a:t>commited</a:t>
            </a:r>
            <a:r>
              <a:rPr lang="en-US" sz="3800" dirty="0"/>
              <a:t> a big mistake and felt that it was necessary to apologize to his parents immediately.</a:t>
            </a:r>
          </a:p>
          <a:p>
            <a:pPr marL="0" indent="0">
              <a:buNone/>
            </a:pPr>
            <a:endParaRPr lang="en-US" i="1" dirty="0"/>
          </a:p>
          <a:p>
            <a:pPr marL="0" indent="0">
              <a:buNone/>
            </a:pPr>
            <a:r>
              <a:rPr lang="en-US" sz="3400" dirty="0"/>
              <a:t>Which words are spelled incorrectly in the sentences above? Select all that apply.</a:t>
            </a:r>
          </a:p>
          <a:p>
            <a:pPr marL="0" indent="0">
              <a:buNone/>
            </a:pPr>
            <a:r>
              <a:rPr lang="en-US" sz="3400" dirty="0"/>
              <a:t>		A. bizarre</a:t>
            </a:r>
          </a:p>
          <a:p>
            <a:pPr marL="0" indent="0">
              <a:buNone/>
            </a:pPr>
            <a:r>
              <a:rPr lang="en-US" sz="3400" dirty="0"/>
              <a:t>		B. </a:t>
            </a:r>
            <a:r>
              <a:rPr lang="en-US" sz="3400" dirty="0" err="1"/>
              <a:t>embarassed</a:t>
            </a:r>
            <a:endParaRPr lang="en-US" sz="3400" dirty="0"/>
          </a:p>
          <a:p>
            <a:pPr marL="0" indent="0">
              <a:buNone/>
            </a:pPr>
            <a:r>
              <a:rPr lang="en-US" sz="3400" dirty="0"/>
              <a:t>		C. </a:t>
            </a:r>
            <a:r>
              <a:rPr lang="en-US" sz="3400" dirty="0" err="1"/>
              <a:t>commited</a:t>
            </a:r>
            <a:endParaRPr lang="en-US" sz="3400" dirty="0"/>
          </a:p>
          <a:p>
            <a:pPr marL="0" indent="0">
              <a:buNone/>
            </a:pPr>
            <a:r>
              <a:rPr lang="en-US" sz="3400" dirty="0"/>
              <a:t>		D. apologize</a:t>
            </a:r>
          </a:p>
          <a:p>
            <a:pPr marL="0" indent="0">
              <a:buNone/>
            </a:pPr>
            <a:r>
              <a:rPr lang="en-US" sz="3400" dirty="0"/>
              <a:t>		E. immediately</a:t>
            </a:r>
          </a:p>
        </p:txBody>
      </p:sp>
    </p:spTree>
    <p:extLst>
      <p:ext uri="{BB962C8B-B14F-4D97-AF65-F5344CB8AC3E}">
        <p14:creationId xmlns:p14="http://schemas.microsoft.com/office/powerpoint/2010/main" val="224544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Selected Response:</a:t>
            </a:r>
            <a:br>
              <a:rPr lang="en-US" dirty="0"/>
            </a:br>
            <a:r>
              <a:rPr lang="en-US" dirty="0"/>
              <a:t>Drag and Drop</a:t>
            </a:r>
          </a:p>
        </p:txBody>
      </p:sp>
      <p:sp>
        <p:nvSpPr>
          <p:cNvPr id="7" name="Rectangle 6">
            <a:extLst>
              <a:ext uri="{FF2B5EF4-FFF2-40B4-BE49-F238E27FC236}">
                <a16:creationId xmlns:a16="http://schemas.microsoft.com/office/drawing/2014/main" id="{1D980698-0232-44F7-AE7A-62ADBD0C17EF}"/>
              </a:ext>
            </a:extLst>
          </p:cNvPr>
          <p:cNvSpPr/>
          <p:nvPr/>
        </p:nvSpPr>
        <p:spPr>
          <a:xfrm>
            <a:off x="1080755" y="2271681"/>
            <a:ext cx="1828800" cy="914400"/>
          </a:xfrm>
          <a:prstGeom prst="rect">
            <a:avLst/>
          </a:prstGeom>
          <a:solidFill>
            <a:srgbClr val="30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French Revolution</a:t>
            </a:r>
          </a:p>
        </p:txBody>
      </p:sp>
      <p:sp>
        <p:nvSpPr>
          <p:cNvPr id="8" name="Rectangle 7">
            <a:extLst>
              <a:ext uri="{FF2B5EF4-FFF2-40B4-BE49-F238E27FC236}">
                <a16:creationId xmlns:a16="http://schemas.microsoft.com/office/drawing/2014/main" id="{BB05C1E0-1261-4F8F-B332-8E5042329CA4}"/>
              </a:ext>
            </a:extLst>
          </p:cNvPr>
          <p:cNvSpPr/>
          <p:nvPr/>
        </p:nvSpPr>
        <p:spPr>
          <a:xfrm>
            <a:off x="5462973" y="2278858"/>
            <a:ext cx="1828800" cy="914400"/>
          </a:xfrm>
          <a:prstGeom prst="rect">
            <a:avLst/>
          </a:prstGeom>
          <a:solidFill>
            <a:srgbClr val="30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Vietnam War</a:t>
            </a:r>
          </a:p>
        </p:txBody>
      </p:sp>
      <p:sp>
        <p:nvSpPr>
          <p:cNvPr id="9" name="Rectangle 8">
            <a:extLst>
              <a:ext uri="{FF2B5EF4-FFF2-40B4-BE49-F238E27FC236}">
                <a16:creationId xmlns:a16="http://schemas.microsoft.com/office/drawing/2014/main" id="{6B8AA241-20BF-48A5-B562-0D0159BB4B6A}"/>
              </a:ext>
            </a:extLst>
          </p:cNvPr>
          <p:cNvSpPr/>
          <p:nvPr/>
        </p:nvSpPr>
        <p:spPr>
          <a:xfrm>
            <a:off x="3264168" y="2271681"/>
            <a:ext cx="1828800" cy="914400"/>
          </a:xfrm>
          <a:prstGeom prst="rect">
            <a:avLst/>
          </a:prstGeom>
          <a:solidFill>
            <a:srgbClr val="30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Greek War of Independence</a:t>
            </a:r>
          </a:p>
        </p:txBody>
      </p:sp>
      <p:sp>
        <p:nvSpPr>
          <p:cNvPr id="10" name="Rectangle 9">
            <a:extLst>
              <a:ext uri="{FF2B5EF4-FFF2-40B4-BE49-F238E27FC236}">
                <a16:creationId xmlns:a16="http://schemas.microsoft.com/office/drawing/2014/main" id="{3A8E0BE8-C2D9-40BB-A1DB-F17B69DD05DF}"/>
              </a:ext>
            </a:extLst>
          </p:cNvPr>
          <p:cNvSpPr/>
          <p:nvPr/>
        </p:nvSpPr>
        <p:spPr>
          <a:xfrm>
            <a:off x="7646386" y="2280899"/>
            <a:ext cx="1828800" cy="914400"/>
          </a:xfrm>
          <a:prstGeom prst="rect">
            <a:avLst/>
          </a:prstGeom>
          <a:solidFill>
            <a:srgbClr val="30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World War I</a:t>
            </a:r>
          </a:p>
        </p:txBody>
      </p:sp>
      <p:sp>
        <p:nvSpPr>
          <p:cNvPr id="11" name="Rectangle 10">
            <a:extLst>
              <a:ext uri="{FF2B5EF4-FFF2-40B4-BE49-F238E27FC236}">
                <a16:creationId xmlns:a16="http://schemas.microsoft.com/office/drawing/2014/main" id="{76D55394-4562-46D8-8AF2-5A12B3A7F3B7}"/>
              </a:ext>
            </a:extLst>
          </p:cNvPr>
          <p:cNvSpPr/>
          <p:nvPr/>
        </p:nvSpPr>
        <p:spPr>
          <a:xfrm>
            <a:off x="1080755" y="3631315"/>
            <a:ext cx="1828800" cy="91440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30A3A65-CFE4-41CC-898F-4F93D2D65BD0}"/>
              </a:ext>
            </a:extLst>
          </p:cNvPr>
          <p:cNvSpPr/>
          <p:nvPr/>
        </p:nvSpPr>
        <p:spPr>
          <a:xfrm>
            <a:off x="5462973" y="3638492"/>
            <a:ext cx="1828800" cy="91440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3" name="Rectangle 12">
            <a:extLst>
              <a:ext uri="{FF2B5EF4-FFF2-40B4-BE49-F238E27FC236}">
                <a16:creationId xmlns:a16="http://schemas.microsoft.com/office/drawing/2014/main" id="{6472FBB9-41CB-4614-A5F4-811EF818139D}"/>
              </a:ext>
            </a:extLst>
          </p:cNvPr>
          <p:cNvSpPr/>
          <p:nvPr/>
        </p:nvSpPr>
        <p:spPr>
          <a:xfrm>
            <a:off x="3264168" y="3631315"/>
            <a:ext cx="1828800" cy="91440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D47F24-7656-4766-AB9E-4B0B4DE6BC0C}"/>
              </a:ext>
            </a:extLst>
          </p:cNvPr>
          <p:cNvSpPr/>
          <p:nvPr/>
        </p:nvSpPr>
        <p:spPr>
          <a:xfrm>
            <a:off x="7646386" y="3640533"/>
            <a:ext cx="1828800" cy="91440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655B19D-FFEB-47A5-BFCB-223E9872A37D}"/>
              </a:ext>
            </a:extLst>
          </p:cNvPr>
          <p:cNvSpPr txBox="1"/>
          <p:nvPr/>
        </p:nvSpPr>
        <p:spPr>
          <a:xfrm>
            <a:off x="521941" y="4998126"/>
            <a:ext cx="10004662" cy="523220"/>
          </a:xfrm>
          <a:prstGeom prst="rect">
            <a:avLst/>
          </a:prstGeom>
          <a:noFill/>
        </p:spPr>
        <p:txBody>
          <a:bodyPr wrap="none" rtlCol="0">
            <a:spAutoFit/>
          </a:bodyPr>
          <a:lstStyle/>
          <a:p>
            <a:r>
              <a:rPr lang="en-US" sz="2800" dirty="0"/>
              <a:t>Place the wars into chronological order in the space provided.</a:t>
            </a:r>
          </a:p>
        </p:txBody>
      </p:sp>
      <p:sp>
        <p:nvSpPr>
          <p:cNvPr id="16" name="TextBox 15">
            <a:extLst>
              <a:ext uri="{FF2B5EF4-FFF2-40B4-BE49-F238E27FC236}">
                <a16:creationId xmlns:a16="http://schemas.microsoft.com/office/drawing/2014/main" id="{03E58DD9-BEDE-415E-B310-91A08C3CB372}"/>
              </a:ext>
            </a:extLst>
          </p:cNvPr>
          <p:cNvSpPr txBox="1"/>
          <p:nvPr/>
        </p:nvSpPr>
        <p:spPr>
          <a:xfrm>
            <a:off x="1080755" y="4585469"/>
            <a:ext cx="1828800" cy="369332"/>
          </a:xfrm>
          <a:prstGeom prst="rect">
            <a:avLst/>
          </a:prstGeom>
          <a:noFill/>
        </p:spPr>
        <p:txBody>
          <a:bodyPr wrap="square" rtlCol="0">
            <a:spAutoFit/>
          </a:bodyPr>
          <a:lstStyle/>
          <a:p>
            <a:r>
              <a:rPr lang="en-US" dirty="0"/>
              <a:t>Earliest Event</a:t>
            </a:r>
          </a:p>
        </p:txBody>
      </p:sp>
      <p:sp>
        <p:nvSpPr>
          <p:cNvPr id="17" name="TextBox 16">
            <a:extLst>
              <a:ext uri="{FF2B5EF4-FFF2-40B4-BE49-F238E27FC236}">
                <a16:creationId xmlns:a16="http://schemas.microsoft.com/office/drawing/2014/main" id="{C28563B7-8CC6-4993-ADD5-30AAA2441C95}"/>
              </a:ext>
            </a:extLst>
          </p:cNvPr>
          <p:cNvSpPr txBox="1"/>
          <p:nvPr/>
        </p:nvSpPr>
        <p:spPr>
          <a:xfrm>
            <a:off x="7646386" y="4589182"/>
            <a:ext cx="1828800" cy="369332"/>
          </a:xfrm>
          <a:prstGeom prst="rect">
            <a:avLst/>
          </a:prstGeom>
          <a:noFill/>
        </p:spPr>
        <p:txBody>
          <a:bodyPr wrap="square" rtlCol="0">
            <a:spAutoFit/>
          </a:bodyPr>
          <a:lstStyle/>
          <a:p>
            <a:r>
              <a:rPr lang="en-US" dirty="0"/>
              <a:t>Latest Event</a:t>
            </a:r>
          </a:p>
        </p:txBody>
      </p:sp>
      <p:cxnSp>
        <p:nvCxnSpPr>
          <p:cNvPr id="19" name="Straight Arrow Connector 18">
            <a:extLst>
              <a:ext uri="{FF2B5EF4-FFF2-40B4-BE49-F238E27FC236}">
                <a16:creationId xmlns:a16="http://schemas.microsoft.com/office/drawing/2014/main" id="{7EAC3929-A8E7-435C-AFE4-6A528328108C}"/>
              </a:ext>
            </a:extLst>
          </p:cNvPr>
          <p:cNvCxnSpPr>
            <a:endCxn id="17" idx="1"/>
          </p:cNvCxnSpPr>
          <p:nvPr/>
        </p:nvCxnSpPr>
        <p:spPr>
          <a:xfrm flipV="1">
            <a:off x="2675965" y="4773848"/>
            <a:ext cx="4970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13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E_213844-17_Exchange PPT_16x9" id="{A73273E1-598A-AB48-A9FA-71C3E9841339}" vid="{8A8B0E39-6F09-F140-80D4-414AFB1ECD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ICE_18Exchange PPT_16x9</Template>
  <TotalTime>784</TotalTime>
  <Words>2690</Words>
  <Application>Microsoft Office PowerPoint</Application>
  <PresentationFormat>Widescreen</PresentationFormat>
  <Paragraphs>375</Paragraphs>
  <Slides>35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vt:lpstr>
      <vt:lpstr>Office Theme</vt:lpstr>
      <vt:lpstr>PowerPoint Presentation</vt:lpstr>
      <vt:lpstr>Do Innovative Item Types Really Work?</vt:lpstr>
      <vt:lpstr>What’s ahead</vt:lpstr>
      <vt:lpstr>What are innovative item types?</vt:lpstr>
      <vt:lpstr>What are innovative item types?</vt:lpstr>
      <vt:lpstr>Examples of innovative item types</vt:lpstr>
      <vt:lpstr>Example of Selected Response:  Hotspot</vt:lpstr>
      <vt:lpstr>Example of Selected Response: Check-All-That-Apply</vt:lpstr>
      <vt:lpstr>Example of Selected Response: Drag and Drop</vt:lpstr>
      <vt:lpstr>Example of Constructed Response: Fill-in-the-Blank</vt:lpstr>
      <vt:lpstr>Example of Constructed Response: Short Answer/Essay</vt:lpstr>
      <vt:lpstr>Example of Performance-Based</vt:lpstr>
      <vt:lpstr>Example: Constructed Response Short Answer/Essay</vt:lpstr>
      <vt:lpstr>When and why should we use innovative item types?</vt:lpstr>
      <vt:lpstr>When and why should we use innovative item types? </vt:lpstr>
      <vt:lpstr>How do you develop innovative item types?</vt:lpstr>
      <vt:lpstr>How do you develop innovative item types?</vt:lpstr>
      <vt:lpstr>NCARB Experience</vt:lpstr>
      <vt:lpstr>NCARB Experience</vt:lpstr>
      <vt:lpstr>NCARB Experience</vt:lpstr>
      <vt:lpstr>NCARB Experience</vt:lpstr>
      <vt:lpstr>NCARB Experience</vt:lpstr>
      <vt:lpstr>Do innovative items really work?</vt:lpstr>
      <vt:lpstr>Do innovative items really work?</vt:lpstr>
      <vt:lpstr>Do innovative items really work?  P-values</vt:lpstr>
      <vt:lpstr>Do innovative items really work? Time</vt:lpstr>
      <vt:lpstr>Do innovative items really work? Item-Score Correlation (Discrimination)</vt:lpstr>
      <vt:lpstr>Do innovative items really work? Percent of Statistically Flagged Items</vt:lpstr>
      <vt:lpstr>Do innovative items really work? Rasch Analysis (Kernel Density Plots)</vt:lpstr>
      <vt:lpstr>Do innovative items really work? Distractor Analysis (DnP and HS)</vt:lpstr>
      <vt:lpstr>Summary</vt:lpstr>
      <vt:lpstr>NCARB Experience</vt:lpstr>
      <vt:lpstr>Closing Thoughts</vt:lpstr>
      <vt:lpstr>Closing Thoughts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Wolkowitz</dc:creator>
  <cp:lastModifiedBy>Amanda Wolkowitz</cp:lastModifiedBy>
  <cp:revision>67</cp:revision>
  <dcterms:created xsi:type="dcterms:W3CDTF">2018-10-17T10:44:14Z</dcterms:created>
  <dcterms:modified xsi:type="dcterms:W3CDTF">2018-10-26T18:28:23Z</dcterms:modified>
</cp:coreProperties>
</file>