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58" r:id="rId6"/>
    <p:sldId id="259" r:id="rId7"/>
    <p:sldId id="275" r:id="rId8"/>
    <p:sldId id="260" r:id="rId9"/>
    <p:sldId id="262" r:id="rId10"/>
    <p:sldId id="281" r:id="rId11"/>
    <p:sldId id="276" r:id="rId12"/>
    <p:sldId id="266" r:id="rId13"/>
    <p:sldId id="263" r:id="rId14"/>
    <p:sldId id="267" r:id="rId15"/>
    <p:sldId id="268" r:id="rId16"/>
    <p:sldId id="264" r:id="rId17"/>
    <p:sldId id="265" r:id="rId18"/>
    <p:sldId id="269" r:id="rId19"/>
    <p:sldId id="277" r:id="rId20"/>
    <p:sldId id="278" r:id="rId21"/>
    <p:sldId id="279" r:id="rId22"/>
    <p:sldId id="273" r:id="rId23"/>
    <p:sldId id="280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16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BD5B"/>
    <a:srgbClr val="10204B"/>
    <a:srgbClr val="142D5E"/>
    <a:srgbClr val="111E51"/>
    <a:srgbClr val="162C5C"/>
    <a:srgbClr val="1326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44" autoAdjust="0"/>
  </p:normalViewPr>
  <p:slideViewPr>
    <p:cSldViewPr snapToGrid="0" snapToObjects="1" showGuides="1">
      <p:cViewPr varScale="1">
        <p:scale>
          <a:sx n="106" d="100"/>
          <a:sy n="106" d="100"/>
        </p:scale>
        <p:origin x="1764" y="78"/>
      </p:cViewPr>
      <p:guideLst>
        <p:guide orient="horz" pos="4216"/>
        <p:guide pos="287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B78D0-6104-024F-84D1-ED4AC486F8F3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9D4A9-1C02-F546-87BC-675B1FDE00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300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5A1F5-C299-7F4A-B3F2-7171240F3ECC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76680-4915-4342-AE0D-0F5B856671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2747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76680-4915-4342-AE0D-0F5B8566717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087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76680-4915-4342-AE0D-0F5B8566717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804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76680-4915-4342-AE0D-0F5B8566717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51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Uppt-Background-0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41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5958365"/>
            <a:ext cx="9144000" cy="899635"/>
          </a:xfrm>
          <a:prstGeom prst="rect">
            <a:avLst/>
          </a:prstGeom>
          <a:solidFill>
            <a:srgbClr val="142D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235" y="2703842"/>
            <a:ext cx="8040566" cy="1470025"/>
          </a:xfrm>
        </p:spPr>
        <p:txBody>
          <a:bodyPr anchor="t" anchorCtr="0">
            <a:normAutofit/>
          </a:bodyPr>
          <a:lstStyle>
            <a:lvl1pPr algn="l">
              <a:defRPr sz="4400">
                <a:solidFill>
                  <a:srgbClr val="10204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5235" y="4250355"/>
            <a:ext cx="8040566" cy="145226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AUppt-Logo-0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35" y="589595"/>
            <a:ext cx="4395619" cy="1284154"/>
          </a:xfrm>
          <a:prstGeom prst="rect">
            <a:avLst/>
          </a:prstGeom>
        </p:spPr>
      </p:pic>
      <p:pic>
        <p:nvPicPr>
          <p:cNvPr id="10" name="Picture 9" descr="AUppt-GoldIcon-05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7457" y="5696823"/>
            <a:ext cx="677060" cy="67706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342517" y="6206511"/>
            <a:ext cx="157659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000" dirty="0" smtClean="0">
                <a:solidFill>
                  <a:srgbClr val="FFFFFF"/>
                </a:solidFill>
                <a:latin typeface="Tahoma"/>
                <a:cs typeface="Tahoma"/>
              </a:rPr>
              <a:t>AlpineTesting.com</a:t>
            </a:r>
          </a:p>
          <a:p>
            <a:pPr algn="l"/>
            <a:r>
              <a:rPr lang="en-US" sz="1000" dirty="0" smtClean="0">
                <a:solidFill>
                  <a:srgbClr val="FFFFFF"/>
                </a:solidFill>
                <a:latin typeface="Tahoma"/>
                <a:cs typeface="Tahoma"/>
              </a:rPr>
              <a:t>au@alpinetesting.com</a:t>
            </a:r>
          </a:p>
          <a:p>
            <a:pPr algn="l"/>
            <a:r>
              <a:rPr lang="en-US" sz="1000" dirty="0" smtClean="0">
                <a:solidFill>
                  <a:srgbClr val="FFFFFF"/>
                </a:solidFill>
                <a:latin typeface="Tahoma"/>
                <a:cs typeface="Tahoma"/>
              </a:rPr>
              <a:t>(844) 625-7463</a:t>
            </a:r>
          </a:p>
        </p:txBody>
      </p:sp>
    </p:spTree>
    <p:extLst>
      <p:ext uri="{BB962C8B-B14F-4D97-AF65-F5344CB8AC3E}">
        <p14:creationId xmlns:p14="http://schemas.microsoft.com/office/powerpoint/2010/main" val="4216537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Uppt-Icon-04.png"/>
          <p:cNvPicPr>
            <a:picLocks noChangeAspect="1"/>
          </p:cNvPicPr>
          <p:nvPr userDrawn="1"/>
        </p:nvPicPr>
        <p:blipFill>
          <a:blip r:embed="rId2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473" y="2655677"/>
            <a:ext cx="5334000" cy="546811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294438"/>
            <a:ext cx="9144000" cy="563562"/>
          </a:xfrm>
          <a:prstGeom prst="rect">
            <a:avLst/>
          </a:prstGeom>
          <a:solidFill>
            <a:srgbClr val="142D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pic>
        <p:nvPicPr>
          <p:cNvPr id="9" name="Picture 8" descr="AUppt-Background-01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113"/>
          <a:stretch/>
        </p:blipFill>
        <p:spPr>
          <a:xfrm>
            <a:off x="0" y="1"/>
            <a:ext cx="9144000" cy="274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135071"/>
            <a:ext cx="8229600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57200" y="6487483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au@alpinetesting.com  •  (844) 625-7463</a:t>
            </a:r>
          </a:p>
        </p:txBody>
      </p:sp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457200" y="6313079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AlpineTesting.com</a:t>
            </a:r>
          </a:p>
        </p:txBody>
      </p:sp>
      <p:sp>
        <p:nvSpPr>
          <p:cNvPr id="17" name="Date Placeholder 8"/>
          <p:cNvSpPr>
            <a:spLocks noGrp="1"/>
          </p:cNvSpPr>
          <p:nvPr>
            <p:ph type="dt" sz="half" idx="2"/>
          </p:nvPr>
        </p:nvSpPr>
        <p:spPr>
          <a:xfrm>
            <a:off x="3505204" y="64551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6553200" y="6462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fld id="{06CB3C2B-1D11-284B-968A-822F0D33D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14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Uppt-Background-0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113"/>
          <a:stretch/>
        </p:blipFill>
        <p:spPr>
          <a:xfrm rot="5400000">
            <a:off x="4434681" y="2508251"/>
            <a:ext cx="9144000" cy="27463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294438"/>
            <a:ext cx="9144000" cy="563562"/>
          </a:xfrm>
          <a:prstGeom prst="rect">
            <a:avLst/>
          </a:prstGeom>
          <a:solidFill>
            <a:srgbClr val="142D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457200" y="6487483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au@alpinetesting.com  •  (844) 625-7463</a:t>
            </a:r>
          </a:p>
        </p:txBody>
      </p: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57200" y="6313079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AlpineTesting.com</a:t>
            </a:r>
          </a:p>
        </p:txBody>
      </p:sp>
      <p:sp>
        <p:nvSpPr>
          <p:cNvPr id="16" name="Date Placeholder 8"/>
          <p:cNvSpPr>
            <a:spLocks noGrp="1"/>
          </p:cNvSpPr>
          <p:nvPr>
            <p:ph type="dt" sz="half" idx="2"/>
          </p:nvPr>
        </p:nvSpPr>
        <p:spPr>
          <a:xfrm>
            <a:off x="3505204" y="64551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6553200" y="6462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fld id="{06CB3C2B-1D11-284B-968A-822F0D33D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2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Uppt-Icon-04.png"/>
          <p:cNvPicPr>
            <a:picLocks noChangeAspect="1"/>
          </p:cNvPicPr>
          <p:nvPr userDrawn="1"/>
        </p:nvPicPr>
        <p:blipFill>
          <a:blip r:embed="rId2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473" y="2655677"/>
            <a:ext cx="5334000" cy="546811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294438"/>
            <a:ext cx="9144000" cy="563562"/>
          </a:xfrm>
          <a:prstGeom prst="rect">
            <a:avLst/>
          </a:prstGeom>
          <a:solidFill>
            <a:srgbClr val="142D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AUppt-Background-01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113"/>
          <a:stretch/>
        </p:blipFill>
        <p:spPr>
          <a:xfrm>
            <a:off x="0" y="1"/>
            <a:ext cx="9144000" cy="274638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457200" y="1135071"/>
            <a:ext cx="8229600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457200" y="6487483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au@alpinetesting.com  •  (844) 625-7463</a:t>
            </a:r>
          </a:p>
        </p:txBody>
      </p: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457200" y="6313079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AlpineTesting.com</a:t>
            </a:r>
          </a:p>
        </p:txBody>
      </p:sp>
      <p:sp>
        <p:nvSpPr>
          <p:cNvPr id="18" name="Date Placeholder 8"/>
          <p:cNvSpPr>
            <a:spLocks noGrp="1"/>
          </p:cNvSpPr>
          <p:nvPr>
            <p:ph type="dt" sz="half" idx="2"/>
          </p:nvPr>
        </p:nvSpPr>
        <p:spPr>
          <a:xfrm>
            <a:off x="3505204" y="64551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6553200" y="6462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fld id="{06CB3C2B-1D11-284B-968A-822F0D33D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86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Uppt-Icon-04.png"/>
          <p:cNvPicPr>
            <a:picLocks noChangeAspect="1"/>
          </p:cNvPicPr>
          <p:nvPr userDrawn="1"/>
        </p:nvPicPr>
        <p:blipFill>
          <a:blip r:embed="rId2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473" y="2655677"/>
            <a:ext cx="5334000" cy="546811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294438"/>
            <a:ext cx="9144000" cy="563562"/>
          </a:xfrm>
          <a:prstGeom prst="rect">
            <a:avLst/>
          </a:prstGeom>
          <a:solidFill>
            <a:srgbClr val="142D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pic>
        <p:nvPicPr>
          <p:cNvPr id="9" name="Picture 8" descr="AUppt-Background-01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113"/>
          <a:stretch/>
        </p:blipFill>
        <p:spPr>
          <a:xfrm>
            <a:off x="0" y="1"/>
            <a:ext cx="9144000" cy="274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457200" y="6487483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au@alpinetesting.com  •  (844) 625-7463</a:t>
            </a:r>
          </a:p>
        </p:txBody>
      </p: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57200" y="6313079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AlpineTesting.com</a:t>
            </a:r>
          </a:p>
        </p:txBody>
      </p:sp>
      <p:sp>
        <p:nvSpPr>
          <p:cNvPr id="16" name="Date Placeholder 8"/>
          <p:cNvSpPr>
            <a:spLocks noGrp="1"/>
          </p:cNvSpPr>
          <p:nvPr>
            <p:ph type="dt" sz="half" idx="2"/>
          </p:nvPr>
        </p:nvSpPr>
        <p:spPr>
          <a:xfrm>
            <a:off x="3505204" y="64551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6553200" y="6462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fld id="{06CB3C2B-1D11-284B-968A-822F0D33D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09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Uppt-Icon-04.png"/>
          <p:cNvPicPr>
            <a:picLocks noChangeAspect="1"/>
          </p:cNvPicPr>
          <p:nvPr userDrawn="1"/>
        </p:nvPicPr>
        <p:blipFill>
          <a:blip r:embed="rId2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473" y="2655677"/>
            <a:ext cx="5334000" cy="5468112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94438"/>
            <a:ext cx="9144000" cy="563562"/>
          </a:xfrm>
          <a:prstGeom prst="rect">
            <a:avLst/>
          </a:prstGeom>
          <a:solidFill>
            <a:srgbClr val="142D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pic>
        <p:nvPicPr>
          <p:cNvPr id="10" name="Picture 9" descr="AUppt-Background-01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113"/>
          <a:stretch/>
        </p:blipFill>
        <p:spPr>
          <a:xfrm>
            <a:off x="0" y="1"/>
            <a:ext cx="9144000" cy="274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135071"/>
            <a:ext cx="8229600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457200" y="6487483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au@alpinetesting.com  •  (844) 625-7463</a:t>
            </a:r>
          </a:p>
        </p:txBody>
      </p: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457200" y="6313079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AlpineTesting.com</a:t>
            </a:r>
          </a:p>
        </p:txBody>
      </p:sp>
      <p:sp>
        <p:nvSpPr>
          <p:cNvPr id="18" name="Date Placeholder 8"/>
          <p:cNvSpPr>
            <a:spLocks noGrp="1"/>
          </p:cNvSpPr>
          <p:nvPr>
            <p:ph type="dt" sz="half" idx="10"/>
          </p:nvPr>
        </p:nvSpPr>
        <p:spPr>
          <a:xfrm>
            <a:off x="3505204" y="64551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6553200" y="6462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fld id="{06CB3C2B-1D11-284B-968A-822F0D33D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19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ppt-Icon-04.png"/>
          <p:cNvPicPr>
            <a:picLocks noChangeAspect="1"/>
          </p:cNvPicPr>
          <p:nvPr userDrawn="1"/>
        </p:nvPicPr>
        <p:blipFill>
          <a:blip r:embed="rId2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473" y="2655677"/>
            <a:ext cx="5334000" cy="5468112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294438"/>
            <a:ext cx="9144000" cy="563562"/>
          </a:xfrm>
          <a:prstGeom prst="rect">
            <a:avLst/>
          </a:prstGeom>
          <a:solidFill>
            <a:srgbClr val="142D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pic>
        <p:nvPicPr>
          <p:cNvPr id="12" name="Picture 11" descr="AUppt-Background-01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113"/>
          <a:stretch/>
        </p:blipFill>
        <p:spPr>
          <a:xfrm>
            <a:off x="0" y="1"/>
            <a:ext cx="9144000" cy="274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1135071"/>
            <a:ext cx="8229600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4"/>
          <p:cNvSpPr txBox="1">
            <a:spLocks/>
          </p:cNvSpPr>
          <p:nvPr userDrawn="1"/>
        </p:nvSpPr>
        <p:spPr>
          <a:xfrm>
            <a:off x="457200" y="6487483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au@alpinetesting.com  •  (844) 625-7463</a:t>
            </a:r>
          </a:p>
        </p:txBody>
      </p:sp>
      <p:sp>
        <p:nvSpPr>
          <p:cNvPr id="19" name="Footer Placeholder 4"/>
          <p:cNvSpPr txBox="1">
            <a:spLocks/>
          </p:cNvSpPr>
          <p:nvPr userDrawn="1"/>
        </p:nvSpPr>
        <p:spPr>
          <a:xfrm>
            <a:off x="457200" y="6313079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AlpineTesting.com</a:t>
            </a:r>
          </a:p>
        </p:txBody>
      </p:sp>
      <p:sp>
        <p:nvSpPr>
          <p:cNvPr id="20" name="Date Placeholder 8"/>
          <p:cNvSpPr>
            <a:spLocks noGrp="1"/>
          </p:cNvSpPr>
          <p:nvPr>
            <p:ph type="dt" sz="half" idx="10"/>
          </p:nvPr>
        </p:nvSpPr>
        <p:spPr>
          <a:xfrm>
            <a:off x="3505204" y="64551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6553200" y="6462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fld id="{06CB3C2B-1D11-284B-968A-822F0D33D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99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Uppt-Icon-04.png"/>
          <p:cNvPicPr>
            <a:picLocks noChangeAspect="1"/>
          </p:cNvPicPr>
          <p:nvPr userDrawn="1"/>
        </p:nvPicPr>
        <p:blipFill>
          <a:blip r:embed="rId2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473" y="2655677"/>
            <a:ext cx="5334000" cy="5468112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6294438"/>
            <a:ext cx="9144000" cy="563562"/>
          </a:xfrm>
          <a:prstGeom prst="rect">
            <a:avLst/>
          </a:prstGeom>
          <a:solidFill>
            <a:srgbClr val="142D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pic>
        <p:nvPicPr>
          <p:cNvPr id="8" name="Picture 7" descr="AUppt-Background-01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113"/>
          <a:stretch/>
        </p:blipFill>
        <p:spPr>
          <a:xfrm>
            <a:off x="0" y="1"/>
            <a:ext cx="9144000" cy="274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135071"/>
            <a:ext cx="8229600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457200" y="6487483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au@alpinetesting.com  •  (844) 625-7463</a:t>
            </a:r>
          </a:p>
        </p:txBody>
      </p: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57200" y="6313079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AlpineTesting.com</a:t>
            </a:r>
          </a:p>
        </p:txBody>
      </p:sp>
      <p:sp>
        <p:nvSpPr>
          <p:cNvPr id="16" name="Date Placeholder 8"/>
          <p:cNvSpPr>
            <a:spLocks noGrp="1"/>
          </p:cNvSpPr>
          <p:nvPr>
            <p:ph type="dt" sz="half" idx="2"/>
          </p:nvPr>
        </p:nvSpPr>
        <p:spPr>
          <a:xfrm>
            <a:off x="3505204" y="64551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6553200" y="6462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fld id="{06CB3C2B-1D11-284B-968A-822F0D33D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12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294438"/>
            <a:ext cx="9144000" cy="563562"/>
          </a:xfrm>
          <a:prstGeom prst="rect">
            <a:avLst/>
          </a:prstGeom>
          <a:solidFill>
            <a:srgbClr val="142D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pic>
        <p:nvPicPr>
          <p:cNvPr id="7" name="Picture 6" descr="AUppt-Background-0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113"/>
          <a:stretch/>
        </p:blipFill>
        <p:spPr>
          <a:xfrm>
            <a:off x="0" y="1"/>
            <a:ext cx="9144000" cy="274638"/>
          </a:xfrm>
          <a:prstGeom prst="rect">
            <a:avLst/>
          </a:prstGeom>
        </p:spPr>
      </p:pic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457200" y="6487483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au@alpinetesting.com  •  (844) 625-7463</a:t>
            </a:r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457200" y="6313079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AlpineTesting.com</a:t>
            </a:r>
          </a:p>
        </p:txBody>
      </p:sp>
      <p:sp>
        <p:nvSpPr>
          <p:cNvPr id="14" name="Date Placeholder 8"/>
          <p:cNvSpPr>
            <a:spLocks noGrp="1"/>
          </p:cNvSpPr>
          <p:nvPr>
            <p:ph type="dt" sz="half" idx="2"/>
          </p:nvPr>
        </p:nvSpPr>
        <p:spPr>
          <a:xfrm>
            <a:off x="3505204" y="64551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6553200" y="6462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fld id="{06CB3C2B-1D11-284B-968A-822F0D33D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43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Uppt-Icon-04.png"/>
          <p:cNvPicPr>
            <a:picLocks noChangeAspect="1"/>
          </p:cNvPicPr>
          <p:nvPr userDrawn="1"/>
        </p:nvPicPr>
        <p:blipFill>
          <a:blip r:embed="rId2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473" y="2655677"/>
            <a:ext cx="5334000" cy="5468112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94438"/>
            <a:ext cx="9144000" cy="563562"/>
          </a:xfrm>
          <a:prstGeom prst="rect">
            <a:avLst/>
          </a:prstGeom>
          <a:solidFill>
            <a:srgbClr val="142D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pic>
        <p:nvPicPr>
          <p:cNvPr id="10" name="Picture 9" descr="AUppt-Background-01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113"/>
          <a:stretch/>
        </p:blipFill>
        <p:spPr>
          <a:xfrm>
            <a:off x="0" y="1"/>
            <a:ext cx="9144000" cy="274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57200" y="6487483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au@alpinetesting.com  •  (844) 625-7463</a:t>
            </a:r>
          </a:p>
        </p:txBody>
      </p:sp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457200" y="6313079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AlpineTesting.com</a:t>
            </a:r>
          </a:p>
        </p:txBody>
      </p:sp>
      <p:sp>
        <p:nvSpPr>
          <p:cNvPr id="17" name="Date Placeholder 8"/>
          <p:cNvSpPr>
            <a:spLocks noGrp="1"/>
          </p:cNvSpPr>
          <p:nvPr>
            <p:ph type="dt" sz="half" idx="10"/>
          </p:nvPr>
        </p:nvSpPr>
        <p:spPr>
          <a:xfrm>
            <a:off x="3505204" y="64551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6553200" y="6462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fld id="{06CB3C2B-1D11-284B-968A-822F0D33D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78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94438"/>
            <a:ext cx="9144000" cy="563562"/>
          </a:xfrm>
          <a:prstGeom prst="rect">
            <a:avLst/>
          </a:prstGeom>
          <a:solidFill>
            <a:srgbClr val="142D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pic>
        <p:nvPicPr>
          <p:cNvPr id="10" name="Picture 9" descr="AUppt-Background-0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113"/>
          <a:stretch/>
        </p:blipFill>
        <p:spPr>
          <a:xfrm>
            <a:off x="0" y="1"/>
            <a:ext cx="9144000" cy="274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57200" y="6487483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au@alpinetesting.com  •  (844) 625-7463</a:t>
            </a:r>
          </a:p>
        </p:txBody>
      </p:sp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457200" y="6313079"/>
            <a:ext cx="2850605" cy="305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Tahoma"/>
                <a:ea typeface="+mn-ea"/>
                <a:cs typeface="Tahom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AlpineTesting.com</a:t>
            </a:r>
          </a:p>
        </p:txBody>
      </p:sp>
      <p:sp>
        <p:nvSpPr>
          <p:cNvPr id="17" name="Date Placeholder 8"/>
          <p:cNvSpPr>
            <a:spLocks noGrp="1"/>
          </p:cNvSpPr>
          <p:nvPr>
            <p:ph type="dt" sz="half" idx="10"/>
          </p:nvPr>
        </p:nvSpPr>
        <p:spPr>
          <a:xfrm>
            <a:off x="3505204" y="64551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6553200" y="6462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fld id="{06CB3C2B-1D11-284B-968A-822F0D33D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661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431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4394"/>
            <a:ext cx="8229600" cy="4871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3505204" y="64551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6553200" y="6462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fld id="{06CB3C2B-1D11-284B-968A-822F0D33D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15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500" b="1" i="0" kern="1200">
          <a:solidFill>
            <a:srgbClr val="111E51"/>
          </a:solidFill>
          <a:latin typeface="Times"/>
          <a:ea typeface="+mj-ea"/>
          <a:cs typeface="Time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Lucida Grande"/>
        <a:buChar char="»"/>
        <a:defRPr sz="23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Lucida Grande"/>
        <a:buChar char="-"/>
        <a:defRPr sz="16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Courier New"/>
        <a:buChar char="o"/>
        <a:defRPr sz="16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w.Wiley@alpinetesting.com" TargetMode="External"/><Relationship Id="rId2" Type="http://schemas.openxmlformats.org/officeDocument/2006/relationships/hyperlink" Target="mailto:Tracey.Hembry@alpinetesting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Don’t Fear the Audit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Tracey R. Hembry, Ph.D.</a:t>
            </a:r>
          </a:p>
          <a:p>
            <a:r>
              <a:rPr lang="en-US" dirty="0" smtClean="0"/>
              <a:t>Andrew Wiley,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7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Statewide student assessments</a:t>
            </a:r>
          </a:p>
          <a:p>
            <a:pPr lvl="1"/>
            <a:r>
              <a:rPr lang="en-US" dirty="0" smtClean="0"/>
              <a:t>High stakes for students, teachers, schools and districts</a:t>
            </a:r>
          </a:p>
          <a:p>
            <a:pPr lvl="1"/>
            <a:r>
              <a:rPr lang="en-US" dirty="0" smtClean="0"/>
              <a:t>Administered for first time in 2014-15 with new vendor</a:t>
            </a:r>
          </a:p>
          <a:p>
            <a:pPr lvl="1"/>
            <a:r>
              <a:rPr lang="en-US" dirty="0" smtClean="0"/>
              <a:t>Math and English Language Arts (Reading and Writing tests)</a:t>
            </a:r>
          </a:p>
          <a:p>
            <a:pPr lvl="1"/>
            <a:r>
              <a:rPr lang="en-US" dirty="0" smtClean="0"/>
              <a:t>Computer and paper-based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Impetus</a:t>
            </a:r>
          </a:p>
          <a:p>
            <a:pPr lvl="1"/>
            <a:r>
              <a:rPr lang="en-US" dirty="0" smtClean="0"/>
              <a:t>Challenges during computer-based administrations</a:t>
            </a:r>
          </a:p>
          <a:p>
            <a:pPr lvl="1"/>
            <a:r>
              <a:rPr lang="en-US" dirty="0" smtClean="0"/>
              <a:t>Scrutiny of high-stakes testing in education</a:t>
            </a:r>
          </a:p>
          <a:p>
            <a:pPr lvl="1"/>
            <a:r>
              <a:rPr lang="en-US" dirty="0" smtClean="0"/>
              <a:t>Legislative mandate for an independent investigation of validity</a:t>
            </a:r>
          </a:p>
          <a:p>
            <a:pPr lvl="2"/>
            <a:r>
              <a:rPr lang="en-US" dirty="0" smtClean="0"/>
              <a:t>Reporting and use of test scores held until completion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Florida Standards Assessments (FSA)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59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</a:p>
          <a:p>
            <a:pPr lvl="1"/>
            <a:r>
              <a:rPr lang="en-US" dirty="0" smtClean="0"/>
              <a:t>6 studies to evaluate:</a:t>
            </a:r>
          </a:p>
          <a:p>
            <a:pPr lvl="2"/>
            <a:r>
              <a:rPr lang="en-US" dirty="0" smtClean="0"/>
              <a:t>Test Items</a:t>
            </a:r>
          </a:p>
          <a:p>
            <a:pPr lvl="2"/>
            <a:r>
              <a:rPr lang="en-US" dirty="0" smtClean="0"/>
              <a:t>Field Testing</a:t>
            </a:r>
          </a:p>
          <a:p>
            <a:pPr lvl="2"/>
            <a:r>
              <a:rPr lang="en-US" dirty="0" smtClean="0"/>
              <a:t>Test Blueprints and Construction</a:t>
            </a:r>
          </a:p>
          <a:p>
            <a:pPr lvl="2"/>
            <a:r>
              <a:rPr lang="en-US" dirty="0" smtClean="0"/>
              <a:t>Test Administration</a:t>
            </a:r>
          </a:p>
          <a:p>
            <a:pPr lvl="2"/>
            <a:r>
              <a:rPr lang="en-US" dirty="0" smtClean="0"/>
              <a:t>Scaling, Equating and Scoring</a:t>
            </a:r>
          </a:p>
          <a:p>
            <a:pPr lvl="2"/>
            <a:r>
              <a:rPr lang="en-US" dirty="0" smtClean="0"/>
              <a:t>Psychometric Validity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Timeline</a:t>
            </a:r>
          </a:p>
          <a:p>
            <a:pPr lvl="1"/>
            <a:r>
              <a:rPr lang="en-US" dirty="0" smtClean="0"/>
              <a:t>June 1 – September 1, 2015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Florida Standards Assessments (FSA)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71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</a:p>
          <a:p>
            <a:pPr lvl="1"/>
            <a:r>
              <a:rPr lang="en-US" dirty="0" smtClean="0"/>
              <a:t>Monthly progress reports</a:t>
            </a:r>
          </a:p>
          <a:p>
            <a:pPr lvl="1"/>
            <a:r>
              <a:rPr lang="en-US" dirty="0" smtClean="0"/>
              <a:t>Comprehensive final report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ecommendations, commendations and conclusions</a:t>
            </a:r>
          </a:p>
          <a:p>
            <a:pPr lvl="2"/>
            <a:r>
              <a:rPr lang="en-US" dirty="0" smtClean="0"/>
              <a:t>Accessible to variety of stakeholders</a:t>
            </a:r>
          </a:p>
          <a:p>
            <a:pPr lvl="1"/>
            <a:r>
              <a:rPr lang="en-US" dirty="0" smtClean="0"/>
              <a:t>Public dissemination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 smtClean="0"/>
              <a:t>Follow-up</a:t>
            </a:r>
          </a:p>
          <a:p>
            <a:pPr lvl="1"/>
            <a:r>
              <a:rPr lang="en-US" dirty="0" smtClean="0"/>
              <a:t>Florida Senate Education Committee</a:t>
            </a:r>
          </a:p>
          <a:p>
            <a:pPr lvl="1"/>
            <a:r>
              <a:rPr lang="en-US" dirty="0" smtClean="0"/>
              <a:t>Florida Educational Research Association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Florida Standards Assessments (FSA)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2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Low-stakes student assessments</a:t>
            </a:r>
          </a:p>
          <a:p>
            <a:pPr lvl="1"/>
            <a:r>
              <a:rPr lang="en-US" dirty="0" smtClean="0"/>
              <a:t>Progress monitoring and intervention identification</a:t>
            </a:r>
          </a:p>
          <a:p>
            <a:pPr lvl="1"/>
            <a:r>
              <a:rPr lang="en-US" dirty="0" smtClean="0"/>
              <a:t>Most originally developed in 1990s and early 2000s</a:t>
            </a:r>
          </a:p>
          <a:p>
            <a:pPr lvl="1"/>
            <a:r>
              <a:rPr lang="en-US" dirty="0" smtClean="0"/>
              <a:t>Math and Reading</a:t>
            </a:r>
          </a:p>
          <a:p>
            <a:pPr lvl="1"/>
            <a:r>
              <a:rPr lang="en-US" dirty="0" smtClean="0"/>
              <a:t>Computer-based delivery including some adaptive assessments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Impetus</a:t>
            </a:r>
          </a:p>
          <a:p>
            <a:pPr lvl="1"/>
            <a:r>
              <a:rPr lang="en-US" dirty="0" smtClean="0"/>
              <a:t>Feedback from clients</a:t>
            </a:r>
            <a:r>
              <a:rPr lang="en-US" dirty="0"/>
              <a:t> </a:t>
            </a:r>
            <a:r>
              <a:rPr lang="en-US" dirty="0" smtClean="0"/>
              <a:t>about math</a:t>
            </a:r>
          </a:p>
          <a:p>
            <a:pPr lvl="1"/>
            <a:r>
              <a:rPr lang="en-US" dirty="0" smtClean="0"/>
              <a:t>General maintenance of programs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16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</a:p>
          <a:p>
            <a:pPr lvl="1"/>
            <a:r>
              <a:rPr lang="en-US" dirty="0" smtClean="0"/>
              <a:t>Began with math CAT algorithm</a:t>
            </a:r>
          </a:p>
          <a:p>
            <a:pPr lvl="1"/>
            <a:r>
              <a:rPr lang="en-US" dirty="0" smtClean="0"/>
              <a:t>Continued to also include</a:t>
            </a:r>
          </a:p>
          <a:p>
            <a:pPr lvl="2"/>
            <a:r>
              <a:rPr lang="en-US" dirty="0" smtClean="0"/>
              <a:t>Scoring for math and reading</a:t>
            </a:r>
          </a:p>
          <a:p>
            <a:pPr lvl="2"/>
            <a:r>
              <a:rPr lang="en-US" dirty="0" smtClean="0"/>
              <a:t>Item banks for math and reading</a:t>
            </a:r>
          </a:p>
          <a:p>
            <a:pPr lvl="2"/>
            <a:r>
              <a:rPr lang="en-US" dirty="0" smtClean="0"/>
              <a:t>Evolution of test uses</a:t>
            </a:r>
          </a:p>
          <a:p>
            <a:pPr lvl="2"/>
            <a:r>
              <a:rPr lang="en-US" dirty="0" smtClean="0"/>
              <a:t>Internal organization and support for programs</a:t>
            </a:r>
          </a:p>
          <a:p>
            <a:pPr lvl="2"/>
            <a:r>
              <a:rPr lang="en-US" dirty="0" smtClean="0"/>
              <a:t>Technical documentation</a:t>
            </a:r>
          </a:p>
          <a:p>
            <a:pPr lvl="2"/>
            <a:r>
              <a:rPr lang="en-US" dirty="0" smtClean="0"/>
              <a:t>Performance standards and associated reporting</a:t>
            </a:r>
          </a:p>
          <a:p>
            <a:endParaRPr lang="en-US" dirty="0" smtClean="0"/>
          </a:p>
          <a:p>
            <a:r>
              <a:rPr lang="en-US" dirty="0" smtClean="0"/>
              <a:t>Timeline</a:t>
            </a:r>
          </a:p>
          <a:p>
            <a:pPr lvl="1"/>
            <a:r>
              <a:rPr lang="en-US" dirty="0" smtClean="0"/>
              <a:t>February 2015 – Present </a:t>
            </a:r>
          </a:p>
          <a:p>
            <a:pPr lvl="1"/>
            <a:r>
              <a:rPr lang="en-US" dirty="0" smtClean="0"/>
              <a:t>Likely to be periodic, ongoing reviews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02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</a:p>
          <a:p>
            <a:pPr lvl="1"/>
            <a:r>
              <a:rPr lang="en-US" dirty="0" smtClean="0"/>
              <a:t>Report of evaluation work for Math</a:t>
            </a:r>
          </a:p>
          <a:p>
            <a:pPr lvl="1"/>
            <a:r>
              <a:rPr lang="en-US" dirty="0" smtClean="0"/>
              <a:t>Report of evaluation work for Reading</a:t>
            </a:r>
          </a:p>
          <a:p>
            <a:pPr lvl="1"/>
            <a:r>
              <a:rPr lang="en-US" dirty="0" smtClean="0"/>
              <a:t>Recommendations for future activities and ongoing program maintenance 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39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Background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100" dirty="0" smtClean="0"/>
              <a:t>Focused on development, delivery of assessments used in online learning program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1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Impetus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100" dirty="0" smtClean="0"/>
              <a:t>Focused on the security for all facets of the assessment program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Prevention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Detection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Enforcement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education provider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45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Scope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Key features that were investigated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Assessment development processes and procedures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Relationships with vendors and contractual requirements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Test administration procedures and protocols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Practices for web monitoring</a:t>
            </a:r>
          </a:p>
          <a:p>
            <a:pPr lvl="2"/>
            <a:r>
              <a:rPr lang="en-US" dirty="0" smtClean="0"/>
              <a:t>Procedures for test incident investigations</a:t>
            </a:r>
          </a:p>
          <a:p>
            <a:endParaRPr lang="en-US" dirty="0" smtClean="0"/>
          </a:p>
          <a:p>
            <a:r>
              <a:rPr lang="en-US" dirty="0" smtClean="0"/>
              <a:t>Timeline</a:t>
            </a:r>
          </a:p>
          <a:p>
            <a:pPr lvl="1"/>
            <a:r>
              <a:rPr lang="en-US" dirty="0" smtClean="0"/>
              <a:t>4-6 months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education provider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Deliverables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Written report and review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Recommendations for revisions to practices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High priority – Low investment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High priority – High investment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Low priority – Low investment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Low priority – High investment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Included internal procedures and processes as well as recommendations for requirements for test development and delivery vendors</a:t>
            </a:r>
            <a:endParaRPr lang="en-US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education provider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5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Audit = </a:t>
            </a:r>
          </a:p>
          <a:p>
            <a:pPr lvl="1"/>
            <a:r>
              <a:rPr lang="en-US" dirty="0" smtClean="0"/>
              <a:t>Independent review</a:t>
            </a:r>
          </a:p>
          <a:p>
            <a:pPr lvl="1"/>
            <a:r>
              <a:rPr lang="en-US" dirty="0" smtClean="0"/>
              <a:t>Customized to needs of program</a:t>
            </a:r>
          </a:p>
          <a:p>
            <a:pPr lvl="1"/>
            <a:r>
              <a:rPr lang="en-US" dirty="0" smtClean="0"/>
              <a:t>Focused on industry standards and guidelines</a:t>
            </a:r>
          </a:p>
          <a:p>
            <a:pPr lvl="1"/>
            <a:r>
              <a:rPr lang="en-US" dirty="0"/>
              <a:t>Identification of strengths and areas for improvement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4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Audit ≠ Bad Word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559" y="1954474"/>
            <a:ext cx="4547263" cy="3950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01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American Educational Research Association, American Psychological Association, &amp; National Council on Measurement in Education </a:t>
            </a:r>
            <a:r>
              <a:rPr lang="en-US" sz="1600" dirty="0" smtClean="0"/>
              <a:t>(2014). </a:t>
            </a:r>
            <a:r>
              <a:rPr lang="en-US" sz="1600" i="1" dirty="0"/>
              <a:t>Standards for Educational and Psychological Testing</a:t>
            </a:r>
            <a:r>
              <a:rPr lang="en-US" sz="1600" dirty="0"/>
              <a:t>. Washington, DC: American Educational Research Association.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Brennan</a:t>
            </a:r>
            <a:r>
              <a:rPr lang="en-US" sz="1600" dirty="0"/>
              <a:t>, R. L. (Ed.). (2006). </a:t>
            </a:r>
            <a:r>
              <a:rPr lang="en-US" sz="1600" i="1" dirty="0"/>
              <a:t>Educational Measurement</a:t>
            </a:r>
            <a:r>
              <a:rPr lang="en-US" sz="1600" dirty="0"/>
              <a:t> (4</a:t>
            </a:r>
            <a:r>
              <a:rPr lang="en-US" sz="1600" baseline="30000" dirty="0"/>
              <a:t>th</a:t>
            </a:r>
            <a:r>
              <a:rPr lang="en-US" sz="1600" dirty="0"/>
              <a:t> Ed.). Westport, CT: American Council on Education &amp; Praeger.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Buckendahl</a:t>
            </a:r>
            <a:r>
              <a:rPr lang="en-US" sz="1600" dirty="0"/>
              <a:t>, C. W. &amp; Plake, B. S. (2006). Evaluating tests. In S. M. Downing &amp; T. M. Haladyna (eds.) </a:t>
            </a:r>
            <a:r>
              <a:rPr lang="en-US" sz="1600" i="1" dirty="0"/>
              <a:t>Handbook of Test Development</a:t>
            </a:r>
            <a:r>
              <a:rPr lang="en-US" sz="1600" dirty="0"/>
              <a:t> (pp. 725-738). Mahwah, NJ: Erlbaum.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Downing</a:t>
            </a:r>
            <a:r>
              <a:rPr lang="en-US" sz="1600" dirty="0"/>
              <a:t>, S. M. &amp; Haladyna, T. M. (Eds.). (2006). </a:t>
            </a:r>
            <a:r>
              <a:rPr lang="en-US" sz="1600" i="1" dirty="0"/>
              <a:t>Handbook of Test Development</a:t>
            </a:r>
            <a:r>
              <a:rPr lang="en-US" sz="1600" dirty="0"/>
              <a:t>. Mahwah, NJ: Erlbaum.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key 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6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>
              <a:hlinkClick r:id="rId2"/>
            </a:endParaRPr>
          </a:p>
          <a:p>
            <a:pPr marL="0" indent="0" algn="ctr">
              <a:buNone/>
            </a:pPr>
            <a:endParaRPr lang="en-US" dirty="0">
              <a:hlinkClick r:id="rId2"/>
            </a:endParaRP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Tracey.Hembry@alpinetesting.com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Andrew.Wiley@alpinetesting.com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00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what’s done with taxes, but for a testing program</a:t>
            </a:r>
          </a:p>
          <a:p>
            <a:pPr lvl="1"/>
            <a:r>
              <a:rPr lang="en-US" dirty="0"/>
              <a:t>Independent </a:t>
            </a:r>
            <a:r>
              <a:rPr lang="en-US" dirty="0" smtClean="0"/>
              <a:t>review</a:t>
            </a:r>
          </a:p>
          <a:p>
            <a:pPr lvl="1"/>
            <a:endParaRPr lang="en-US" dirty="0"/>
          </a:p>
          <a:p>
            <a:r>
              <a:rPr lang="en-US" dirty="0"/>
              <a:t>But we’re nicer than </a:t>
            </a:r>
            <a:r>
              <a:rPr lang="en-US" dirty="0" smtClean="0"/>
              <a:t>the IRS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testing program audit?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10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Customized to the needs of the program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Focused </a:t>
            </a:r>
            <a:r>
              <a:rPr lang="en-US" dirty="0">
                <a:sym typeface="Symbol" panose="05050102010706020507" pitchFamily="18" charset="2"/>
              </a:rPr>
              <a:t> </a:t>
            </a:r>
            <a:r>
              <a:rPr lang="en-US" dirty="0"/>
              <a:t>Comprehensive</a:t>
            </a:r>
          </a:p>
          <a:p>
            <a:pPr marL="0" indent="0" algn="ctr">
              <a:buNone/>
            </a:pPr>
            <a:r>
              <a:rPr lang="en-US" dirty="0"/>
              <a:t>Formative </a:t>
            </a:r>
            <a:r>
              <a:rPr lang="en-US" dirty="0">
                <a:sym typeface="Symbol" panose="05050102010706020507" pitchFamily="18" charset="2"/>
              </a:rPr>
              <a:t> </a:t>
            </a:r>
            <a:r>
              <a:rPr lang="en-US" dirty="0"/>
              <a:t>Summative</a:t>
            </a:r>
          </a:p>
          <a:p>
            <a:pPr marL="0" indent="0" algn="ctr">
              <a:buNone/>
            </a:pPr>
            <a:r>
              <a:rPr lang="en-US" dirty="0"/>
              <a:t>Exam-Level </a:t>
            </a:r>
            <a:r>
              <a:rPr lang="en-US" dirty="0">
                <a:sym typeface="Symbol" panose="05050102010706020507" pitchFamily="18" charset="2"/>
              </a:rPr>
              <a:t> </a:t>
            </a:r>
            <a:r>
              <a:rPr lang="en-US" dirty="0"/>
              <a:t>Program-Level</a:t>
            </a:r>
          </a:p>
          <a:p>
            <a:pPr marL="0" indent="0" algn="ctr">
              <a:buNone/>
            </a:pPr>
            <a:r>
              <a:rPr lang="en-US" dirty="0"/>
              <a:t>One-Time </a:t>
            </a:r>
            <a:r>
              <a:rPr lang="en-US" dirty="0">
                <a:sym typeface="Symbol" panose="05050102010706020507" pitchFamily="18" charset="2"/>
              </a:rPr>
              <a:t> </a:t>
            </a:r>
            <a:r>
              <a:rPr lang="en-US" dirty="0"/>
              <a:t>Ongoing</a:t>
            </a:r>
          </a:p>
          <a:p>
            <a:pPr marL="0" indent="0" algn="ctr">
              <a:buNone/>
            </a:pPr>
            <a:r>
              <a:rPr lang="en-US" dirty="0"/>
              <a:t>Informal </a:t>
            </a:r>
            <a:r>
              <a:rPr lang="en-US" dirty="0">
                <a:sym typeface="Symbol" panose="05050102010706020507" pitchFamily="18" charset="2"/>
              </a:rPr>
              <a:t> </a:t>
            </a:r>
            <a:r>
              <a:rPr lang="en-US" dirty="0"/>
              <a:t>Formal</a:t>
            </a:r>
          </a:p>
          <a:p>
            <a:pPr marL="0" indent="0" algn="ctr">
              <a:buNone/>
            </a:pPr>
            <a:r>
              <a:rPr lang="en-US" dirty="0"/>
              <a:t>Internal </a:t>
            </a:r>
            <a:r>
              <a:rPr lang="en-US" dirty="0">
                <a:sym typeface="Symbol" panose="05050102010706020507" pitchFamily="18" charset="2"/>
              </a:rPr>
              <a:t> </a:t>
            </a:r>
            <a:r>
              <a:rPr lang="en-US" dirty="0"/>
              <a:t>Public/Accreditation Support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 a “one size fits all” solution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testing program audit?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04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or all aspects of the program</a:t>
            </a:r>
          </a:p>
          <a:p>
            <a:pPr lvl="1"/>
            <a:r>
              <a:rPr lang="en-US" dirty="0" smtClean="0"/>
              <a:t>Job </a:t>
            </a:r>
            <a:r>
              <a:rPr lang="en-US" dirty="0"/>
              <a:t>task analysis</a:t>
            </a:r>
          </a:p>
          <a:p>
            <a:pPr lvl="1"/>
            <a:r>
              <a:rPr lang="en-US" dirty="0"/>
              <a:t>Item development</a:t>
            </a:r>
          </a:p>
          <a:p>
            <a:pPr lvl="1"/>
            <a:r>
              <a:rPr lang="en-US" dirty="0"/>
              <a:t>Alignment to standards</a:t>
            </a:r>
          </a:p>
          <a:p>
            <a:pPr lvl="1"/>
            <a:r>
              <a:rPr lang="en-US" dirty="0"/>
              <a:t>Security</a:t>
            </a:r>
          </a:p>
          <a:p>
            <a:pPr lvl="1"/>
            <a:r>
              <a:rPr lang="en-US" dirty="0"/>
              <a:t>Scoring procedures</a:t>
            </a:r>
          </a:p>
          <a:p>
            <a:pPr lvl="1"/>
            <a:r>
              <a:rPr lang="en-US" dirty="0" smtClean="0"/>
              <a:t>Equating</a:t>
            </a:r>
          </a:p>
          <a:p>
            <a:pPr lvl="1"/>
            <a:r>
              <a:rPr lang="en-US" dirty="0" smtClean="0"/>
              <a:t>Standard setting</a:t>
            </a:r>
            <a:endParaRPr lang="en-US" dirty="0"/>
          </a:p>
          <a:p>
            <a:pPr lvl="1"/>
            <a:r>
              <a:rPr lang="en-US" dirty="0"/>
              <a:t>Reporting</a:t>
            </a:r>
          </a:p>
          <a:p>
            <a:pPr lvl="1"/>
            <a:r>
              <a:rPr lang="en-US" dirty="0"/>
              <a:t>Uses of test scores</a:t>
            </a:r>
          </a:p>
          <a:p>
            <a:pPr lvl="1"/>
            <a:r>
              <a:rPr lang="en-US" dirty="0" smtClean="0"/>
              <a:t>Evidence of reliability</a:t>
            </a:r>
            <a:endParaRPr lang="en-US" dirty="0"/>
          </a:p>
          <a:p>
            <a:pPr lvl="1"/>
            <a:r>
              <a:rPr lang="en-US" dirty="0" smtClean="0"/>
              <a:t>Evidence of validity</a:t>
            </a:r>
            <a:endParaRPr lang="en-US" dirty="0"/>
          </a:p>
          <a:p>
            <a:pPr lvl="1"/>
            <a:r>
              <a:rPr lang="en-US" dirty="0" smtClean="0"/>
              <a:t>Fairness, bias, sensitivity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an audit include?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98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</a:t>
            </a:r>
          </a:p>
          <a:p>
            <a:r>
              <a:rPr lang="en-US" dirty="0" smtClean="0"/>
              <a:t>Independence</a:t>
            </a:r>
          </a:p>
          <a:p>
            <a:r>
              <a:rPr lang="en-US" dirty="0" smtClean="0"/>
              <a:t>Credibility</a:t>
            </a:r>
          </a:p>
          <a:p>
            <a:r>
              <a:rPr lang="en-US" dirty="0" smtClean="0"/>
              <a:t>Program Maintenance</a:t>
            </a:r>
          </a:p>
          <a:p>
            <a:r>
              <a:rPr lang="en-US" dirty="0" smtClean="0"/>
              <a:t>Program Improvements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conduct an audit?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5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the scope</a:t>
            </a:r>
          </a:p>
          <a:p>
            <a:r>
              <a:rPr lang="en-US" dirty="0" smtClean="0"/>
              <a:t>Collect program documentation and information</a:t>
            </a:r>
          </a:p>
          <a:p>
            <a:r>
              <a:rPr lang="en-US" dirty="0" smtClean="0"/>
              <a:t>Interview key staff and/or stakeholders</a:t>
            </a:r>
          </a:p>
          <a:p>
            <a:r>
              <a:rPr lang="en-US" dirty="0" smtClean="0"/>
              <a:t>Collect additional data as needed</a:t>
            </a:r>
          </a:p>
          <a:p>
            <a:r>
              <a:rPr lang="en-US" dirty="0" smtClean="0"/>
              <a:t>Compare program activities to industry standards</a:t>
            </a:r>
          </a:p>
          <a:p>
            <a:r>
              <a:rPr lang="en-US" dirty="0" smtClean="0"/>
              <a:t>Document findings</a:t>
            </a:r>
          </a:p>
          <a:p>
            <a:r>
              <a:rPr lang="en-US" dirty="0" smtClean="0"/>
              <a:t>Disseminate results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an audit conducted?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46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Grounded in best practice and industry standards</a:t>
            </a:r>
          </a:p>
          <a:p>
            <a:pPr lvl="1"/>
            <a:r>
              <a:rPr lang="en-US" i="1" dirty="0" smtClean="0"/>
              <a:t>Standards for Educational and Psychological Testing</a:t>
            </a:r>
            <a:endParaRPr lang="en-US" dirty="0" smtClean="0"/>
          </a:p>
          <a:p>
            <a:pPr lvl="1"/>
            <a:r>
              <a:rPr lang="en-US" dirty="0" smtClean="0"/>
              <a:t>National Commission for Certifying Agencies (NCCA) Standards for Accreditation</a:t>
            </a:r>
          </a:p>
          <a:p>
            <a:pPr lvl="1"/>
            <a:r>
              <a:rPr lang="en-US" dirty="0" smtClean="0"/>
              <a:t>American National Standards Institute (ANSI) accreditation</a:t>
            </a:r>
          </a:p>
          <a:p>
            <a:pPr lvl="1"/>
            <a:r>
              <a:rPr lang="en-US" dirty="0" smtClean="0"/>
              <a:t>ISO standards</a:t>
            </a:r>
          </a:p>
          <a:p>
            <a:pPr lvl="1"/>
            <a:r>
              <a:rPr lang="en-US" dirty="0" smtClean="0"/>
              <a:t>Seminal psychometric texts on specific topics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an audit conducted?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3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October 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CB3C2B-1D11-284B-968A-822F0D33D35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78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FFFFFF"/>
      </a:lt2>
      <a:accent1>
        <a:srgbClr val="162C5C"/>
      </a:accent1>
      <a:accent2>
        <a:srgbClr val="DAA93B"/>
      </a:accent2>
      <a:accent3>
        <a:srgbClr val="094592"/>
      </a:accent3>
      <a:accent4>
        <a:srgbClr val="1A83CA"/>
      </a:accent4>
      <a:accent5>
        <a:srgbClr val="104D7D"/>
      </a:accent5>
      <a:accent6>
        <a:srgbClr val="A0CFE5"/>
      </a:accent6>
      <a:hlink>
        <a:srgbClr val="8DB82D"/>
      </a:hlink>
      <a:folHlink>
        <a:srgbClr val="64A609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0091BCFAF10943BDD7412F7429BFBD" ma:contentTypeVersion="0" ma:contentTypeDescription="Create a new document." ma:contentTypeScope="" ma:versionID="da2c62558eb4aafb29c4e607b34f7c0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221EC4-4C1A-4AD1-AB77-EBCE200048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24D73B-80B2-4F63-A865-FE948D833D20}">
  <ds:schemaRefs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E5F1441-2ACA-4AD0-A271-1A10185238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873</Words>
  <Application>Microsoft Office PowerPoint</Application>
  <PresentationFormat>On-screen Show (4:3)</PresentationFormat>
  <Paragraphs>225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Courier New</vt:lpstr>
      <vt:lpstr>Garamond</vt:lpstr>
      <vt:lpstr>Lucida Grande</vt:lpstr>
      <vt:lpstr>Symbol</vt:lpstr>
      <vt:lpstr>Tahoma</vt:lpstr>
      <vt:lpstr>Times</vt:lpstr>
      <vt:lpstr>Office Theme</vt:lpstr>
      <vt:lpstr>Don’t Fear the Audit</vt:lpstr>
      <vt:lpstr>Goal</vt:lpstr>
      <vt:lpstr>What is a testing program audit?</vt:lpstr>
      <vt:lpstr>What is a testing program audit?</vt:lpstr>
      <vt:lpstr>What does an audit include?</vt:lpstr>
      <vt:lpstr>Why conduct an audit?</vt:lpstr>
      <vt:lpstr>How is an audit conducted?</vt:lpstr>
      <vt:lpstr>How is an audit conducted?</vt:lpstr>
      <vt:lpstr>A few examples</vt:lpstr>
      <vt:lpstr>Florida Standards Assessments (FSA)</vt:lpstr>
      <vt:lpstr>Florida Standards Assessments (FSA)</vt:lpstr>
      <vt:lpstr>Florida Standards Assessments (FSA)</vt:lpstr>
      <vt:lpstr>Publisher</vt:lpstr>
      <vt:lpstr>Publisher</vt:lpstr>
      <vt:lpstr>Publisher</vt:lpstr>
      <vt:lpstr>Online education provider</vt:lpstr>
      <vt:lpstr>Online education provider</vt:lpstr>
      <vt:lpstr>Online education provider</vt:lpstr>
      <vt:lpstr>Summary</vt:lpstr>
      <vt:lpstr>Some key references</vt:lpstr>
      <vt:lpstr>Thank you</vt:lpstr>
    </vt:vector>
  </TitlesOfParts>
  <Company>Spoke Marketing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Kidd</dc:creator>
  <cp:lastModifiedBy>Tracey</cp:lastModifiedBy>
  <cp:revision>57</cp:revision>
  <dcterms:created xsi:type="dcterms:W3CDTF">2015-06-10T15:01:54Z</dcterms:created>
  <dcterms:modified xsi:type="dcterms:W3CDTF">2015-10-07T17:57:31Z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0x010100070091BCFAF10943BDD7412F7429BFBD</vt:lpwstr>
  </property>
</Properties>
</file>